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Default Extension="pict" ContentType="image/pict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embeddings/Microsoft_Equation12.bin" ContentType="application/vnd.openxmlformats-officedocument.oleObject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embeddings/Microsoft_Equation7.bin" ContentType="application/vnd.openxmlformats-officedocument.oleObject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Default Extension="jpeg" ContentType="image/jpeg"/>
  <Override PartName="/ppt/embeddings/Microsoft_Equation3.bin" ContentType="application/vnd.openxmlformats-officedocument.oleObject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embeddings/Microsoft_Equation17.bin" ContentType="application/vnd.openxmlformats-officedocument.oleObject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embeddings/Microsoft_Equation13.bin" ContentType="application/vnd.openxmlformats-officedocument.oleObject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ppt/embeddings/Microsoft_Equation8.bin" ContentType="application/vnd.openxmlformats-officedocument.oleObject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embeddings/Microsoft_Equation4.bin" ContentType="application/vnd.openxmlformats-officedocument.oleObject"/>
  <Override PartName="/ppt/theme/theme3.xml" ContentType="application/vnd.openxmlformats-officedocument.theme+xml"/>
  <Override PartName="/ppt/slideLayouts/slideLayout2.xml" ContentType="application/vnd.openxmlformats-officedocument.presentationml.slideLayout+xml"/>
  <Default Extension="png" ContentType="image/png"/>
  <Override PartName="/ppt/slides/slide23.xml" ContentType="application/vnd.openxmlformats-officedocument.presentationml.slide+xml"/>
  <Override PartName="/ppt/embeddings/Microsoft_Equation18.bin" ContentType="application/vnd.openxmlformats-officedocument.oleObject"/>
  <Default Extension="pdf" ContentType="application/pdf"/>
  <Override PartName="/ppt/embeddings/Microsoft_Equation14.bin" ContentType="application/vnd.openxmlformats-officedocument.oleObject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embeddings/Microsoft_Equation10.bin" ContentType="application/vnd.openxmlformats-officedocument.oleObject"/>
  <Override PartName="/ppt/slides/slide7.xml" ContentType="application/vnd.openxmlformats-officedocument.presentationml.slide+xml"/>
  <Override PartName="/ppt/embeddings/Microsoft_Equation9.bin" ContentType="application/vnd.openxmlformats-officedocument.oleObject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embeddings/Microsoft_Equation5.bin" ContentType="application/vnd.openxmlformats-officedocument.oleObject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embeddings/Microsoft_Equation1.bin" ContentType="application/vnd.openxmlformats-officedocument.oleObject"/>
  <Override PartName="/ppt/slides/slide20.xml" ContentType="application/vnd.openxmlformats-officedocument.presentationml.slide+xml"/>
  <Override PartName="/ppt/embeddings/Microsoft_Equation15.bin" ContentType="application/vnd.openxmlformats-officedocument.oleObject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embeddings/Microsoft_Equation11.bin" ContentType="application/vnd.openxmlformats-officedocument.oleObject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embeddings/Microsoft_Equation6.bin" ContentType="application/vnd.openxmlformats-officedocument.oleObject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embeddings/Microsoft_Equation2.bin" ContentType="application/vnd.openxmlformats-officedocument.oleObject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embeddings/Microsoft_Equation16.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73" r:id="rId2"/>
    <p:sldId id="274" r:id="rId3"/>
    <p:sldId id="336" r:id="rId4"/>
    <p:sldId id="286" r:id="rId5"/>
    <p:sldId id="285" r:id="rId6"/>
    <p:sldId id="314" r:id="rId7"/>
    <p:sldId id="320" r:id="rId8"/>
    <p:sldId id="263" r:id="rId9"/>
    <p:sldId id="313" r:id="rId10"/>
    <p:sldId id="344" r:id="rId11"/>
    <p:sldId id="347" r:id="rId12"/>
    <p:sldId id="346" r:id="rId13"/>
    <p:sldId id="301" r:id="rId14"/>
    <p:sldId id="302" r:id="rId15"/>
    <p:sldId id="339" r:id="rId16"/>
    <p:sldId id="319" r:id="rId17"/>
    <p:sldId id="338" r:id="rId18"/>
    <p:sldId id="323" r:id="rId19"/>
    <p:sldId id="324" r:id="rId20"/>
    <p:sldId id="328" r:id="rId21"/>
    <p:sldId id="329" r:id="rId22"/>
    <p:sldId id="330" r:id="rId23"/>
    <p:sldId id="331" r:id="rId24"/>
    <p:sldId id="349" r:id="rId25"/>
    <p:sldId id="348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CFB4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8563" autoAdjust="0"/>
    <p:restoredTop sz="97521" autoAdjust="0"/>
  </p:normalViewPr>
  <p:slideViewPr>
    <p:cSldViewPr snapToGrid="0" snapToObjects="1">
      <p:cViewPr varScale="1">
        <p:scale>
          <a:sx n="113" d="100"/>
          <a:sy n="113" d="100"/>
        </p:scale>
        <p:origin x="-12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5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ict"/><Relationship Id="rId4" Type="http://schemas.openxmlformats.org/officeDocument/2006/relationships/image" Target="../media/image17.pict"/><Relationship Id="rId5" Type="http://schemas.openxmlformats.org/officeDocument/2006/relationships/image" Target="../media/image18.pict"/><Relationship Id="rId6" Type="http://schemas.openxmlformats.org/officeDocument/2006/relationships/image" Target="../media/image19.pict"/><Relationship Id="rId1" Type="http://schemas.openxmlformats.org/officeDocument/2006/relationships/image" Target="../media/image14.pict"/><Relationship Id="rId2" Type="http://schemas.openxmlformats.org/officeDocument/2006/relationships/image" Target="../media/image15.pict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ict"/><Relationship Id="rId2" Type="http://schemas.openxmlformats.org/officeDocument/2006/relationships/image" Target="../media/image24.pict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ict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ict"/><Relationship Id="rId4" Type="http://schemas.openxmlformats.org/officeDocument/2006/relationships/image" Target="../media/image15.pict"/><Relationship Id="rId5" Type="http://schemas.openxmlformats.org/officeDocument/2006/relationships/image" Target="../media/image61.pict"/><Relationship Id="rId6" Type="http://schemas.openxmlformats.org/officeDocument/2006/relationships/image" Target="../media/image62.pict"/><Relationship Id="rId7" Type="http://schemas.openxmlformats.org/officeDocument/2006/relationships/image" Target="../media/image63.pict"/><Relationship Id="rId1" Type="http://schemas.openxmlformats.org/officeDocument/2006/relationships/image" Target="../media/image59.pict"/><Relationship Id="rId2" Type="http://schemas.openxmlformats.org/officeDocument/2006/relationships/image" Target="../media/image60.pict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763FA-3F29-474A-9CD2-883E624A86C6}" type="datetime1">
              <a:rPr lang="en-US" smtClean="0"/>
              <a:pPr/>
              <a:t>4/23/12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82975-29AB-AD4F-97FA-ED7609E49A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AFFFC-4CF0-C244-94A4-AE385A65368A}" type="datetime1">
              <a:rPr lang="en-US" smtClean="0"/>
              <a:pPr/>
              <a:t>4/23/12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02235-20BB-0043-9BA6-3CA39F5413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0957BD7-F297-FB4A-8BC7-2116F06B73CF}" type="slidenum">
              <a:rPr lang="en-GB"/>
              <a:pPr/>
              <a:t>1</a:t>
            </a:fld>
            <a:endParaRPr lang="en-GB"/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90080" cy="4116006"/>
          </a:xfrm>
          <a:noFill/>
          <a:ln/>
        </p:spPr>
        <p:txBody>
          <a:bodyPr lIns="95400" tIns="67320" rIns="95400" bIns="47520"/>
          <a:lstStyle/>
          <a:p>
            <a:pPr eaLnBrk="1" hangingPunct="1">
              <a:lnSpc>
                <a:spcPct val="87000"/>
              </a:lnSpc>
              <a:spcBef>
                <a:spcPts val="45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>
                <a:latin typeface="Arial" charset="0"/>
                <a:ea typeface="Arial Unicode MS" charset="0"/>
                <a:cs typeface="Arial Unicode MS" charset="0"/>
              </a:rPr>
              <a:t>S. Fazio – Brookhaven National Laboratory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E9293D3-D123-7B45-B367-CE76AB52A6C3}" type="slidenum">
              <a:rPr lang="en-GB"/>
              <a:pPr/>
              <a:t>2</a:t>
            </a:fld>
            <a:endParaRPr lang="en-GB"/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943130" y="686475"/>
            <a:ext cx="4971743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041506D8-B588-B44F-9B03-7FC756F7809E}" type="slidenum">
              <a:rPr lang="en-GB"/>
              <a:pPr/>
              <a:t>4</a:t>
            </a:fld>
            <a:endParaRPr lang="en-GB"/>
          </a:p>
        </p:txBody>
      </p:sp>
      <p:sp>
        <p:nvSpPr>
          <p:cNvPr id="33795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6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37C1CE-D917-6E4A-A250-3B1C291BA48F}" type="slidenum">
              <a:rPr lang="en-GB"/>
              <a:pPr/>
              <a:t>13</a:t>
            </a:fld>
            <a:endParaRPr lang="en-GB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540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893EC8-E9A1-6245-A657-7D8555C0DA8C}" type="slidenum">
              <a:rPr lang="en-GB"/>
              <a:pPr/>
              <a:t>14</a:t>
            </a:fld>
            <a:endParaRPr lang="en-GB"/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999869" y="686475"/>
            <a:ext cx="4859795" cy="34281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588" name="Text Box 2"/>
          <p:cNvSpPr>
            <a:spLocks noGrp="1" noChangeArrowheads="1"/>
          </p:cNvSpPr>
          <p:nvPr>
            <p:ph type="body"/>
          </p:nvPr>
        </p:nvSpPr>
        <p:spPr>
          <a:xfrm>
            <a:off x="683960" y="4341522"/>
            <a:ext cx="5454810" cy="4084802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49" y="117274"/>
            <a:ext cx="8189785" cy="1417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48" y="1600531"/>
            <a:ext cx="4013415" cy="45092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31639" y="1600531"/>
            <a:ext cx="4015094" cy="4509234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April 03, 2012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S. Fazio: APS2012 - Atlanta, GE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9DABE-F856-4D4B-BA58-DB075FB76A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AB1DB-3EEE-774A-AAE9-210163023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oleObject" Target="../embeddings/Microsoft_Equation1.bin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df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df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5.png"/><Relationship Id="rId12" Type="http://schemas.openxmlformats.org/officeDocument/2006/relationships/image" Target="../media/image46.pdf"/><Relationship Id="rId13" Type="http://schemas.openxmlformats.org/officeDocument/2006/relationships/image" Target="../media/image47.png"/><Relationship Id="rId14" Type="http://schemas.openxmlformats.org/officeDocument/2006/relationships/image" Target="../media/image48.pdf"/><Relationship Id="rId15" Type="http://schemas.openxmlformats.org/officeDocument/2006/relationships/image" Target="../media/image49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Microsoft_Equation11.bin"/><Relationship Id="rId4" Type="http://schemas.openxmlformats.org/officeDocument/2006/relationships/image" Target="../media/image38.pdf"/><Relationship Id="rId5" Type="http://schemas.openxmlformats.org/officeDocument/2006/relationships/image" Target="../media/image39.png"/><Relationship Id="rId6" Type="http://schemas.openxmlformats.org/officeDocument/2006/relationships/image" Target="../media/image40.pdf"/><Relationship Id="rId7" Type="http://schemas.openxmlformats.org/officeDocument/2006/relationships/image" Target="../media/image41.png"/><Relationship Id="rId8" Type="http://schemas.openxmlformats.org/officeDocument/2006/relationships/image" Target="../media/image42.pdf"/><Relationship Id="rId9" Type="http://schemas.openxmlformats.org/officeDocument/2006/relationships/image" Target="../media/image43.png"/><Relationship Id="rId10" Type="http://schemas.openxmlformats.org/officeDocument/2006/relationships/image" Target="../media/image44.pd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40.pdf"/><Relationship Id="rId5" Type="http://schemas.openxmlformats.org/officeDocument/2006/relationships/image" Target="../media/image41.png"/><Relationship Id="rId6" Type="http://schemas.openxmlformats.org/officeDocument/2006/relationships/image" Target="../media/image38.pdf"/><Relationship Id="rId7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d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df"/><Relationship Id="rId5" Type="http://schemas.openxmlformats.org/officeDocument/2006/relationships/image" Target="../media/image58.png"/><Relationship Id="rId6" Type="http://schemas.openxmlformats.org/officeDocument/2006/relationships/image" Target="../media/image2.jpeg"/><Relationship Id="rId7" Type="http://schemas.openxmlformats.org/officeDocument/2006/relationships/image" Target="../media/image29.emf"/><Relationship Id="rId8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d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12.bin"/><Relationship Id="rId4" Type="http://schemas.openxmlformats.org/officeDocument/2006/relationships/hyperlink" Target="http://durpdg.dur.ac.uk/hepdata/dvcs.html" TargetMode="External"/><Relationship Id="rId5" Type="http://schemas.openxmlformats.org/officeDocument/2006/relationships/oleObject" Target="../embeddings/Microsoft_Equation13.bin"/><Relationship Id="rId6" Type="http://schemas.openxmlformats.org/officeDocument/2006/relationships/oleObject" Target="../embeddings/Microsoft_Equation14.bin"/><Relationship Id="rId7" Type="http://schemas.openxmlformats.org/officeDocument/2006/relationships/oleObject" Target="../embeddings/Microsoft_Equation15.bin"/><Relationship Id="rId8" Type="http://schemas.openxmlformats.org/officeDocument/2006/relationships/oleObject" Target="../embeddings/Microsoft_Equation16.bin"/><Relationship Id="rId9" Type="http://schemas.openxmlformats.org/officeDocument/2006/relationships/oleObject" Target="../embeddings/Microsoft_Equation17.bin"/><Relationship Id="rId10" Type="http://schemas.openxmlformats.org/officeDocument/2006/relationships/oleObject" Target="../embeddings/Microsoft_Equation18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66.pdf"/><Relationship Id="rId5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pd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image" Target="../media/image70.pdf"/><Relationship Id="rId5" Type="http://schemas.openxmlformats.org/officeDocument/2006/relationships/image" Target="../media/image71.png"/><Relationship Id="rId6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8.pd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pdf"/><Relationship Id="rId3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5.pdf"/><Relationship Id="rId3" Type="http://schemas.openxmlformats.org/officeDocument/2006/relationships/image" Target="../media/image7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7.pd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pdf"/><Relationship Id="rId3" Type="http://schemas.openxmlformats.org/officeDocument/2006/relationships/image" Target="../media/image8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4" Type="http://schemas.openxmlformats.org/officeDocument/2006/relationships/image" Target="../media/image84.pdf"/><Relationship Id="rId5" Type="http://schemas.openxmlformats.org/officeDocument/2006/relationships/image" Target="../media/image85.png"/><Relationship Id="rId6" Type="http://schemas.openxmlformats.org/officeDocument/2006/relationships/image" Target="../media/image86.pdf"/><Relationship Id="rId7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2.pd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90.pdf"/><Relationship Id="rId5" Type="http://schemas.openxmlformats.org/officeDocument/2006/relationships/image" Target="../media/image91.png"/><Relationship Id="rId6" Type="http://schemas.openxmlformats.org/officeDocument/2006/relationships/image" Target="../media/image92.png"/><Relationship Id="rId7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d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Equation2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3.bin"/><Relationship Id="rId4" Type="http://schemas.openxmlformats.org/officeDocument/2006/relationships/image" Target="../media/image20.png"/><Relationship Id="rId5" Type="http://schemas.openxmlformats.org/officeDocument/2006/relationships/oleObject" Target="../embeddings/Microsoft_Equation4.bin"/><Relationship Id="rId6" Type="http://schemas.openxmlformats.org/officeDocument/2006/relationships/oleObject" Target="../embeddings/Microsoft_Equation5.bin"/><Relationship Id="rId7" Type="http://schemas.openxmlformats.org/officeDocument/2006/relationships/oleObject" Target="../embeddings/Microsoft_Equation6.bin"/><Relationship Id="rId8" Type="http://schemas.openxmlformats.org/officeDocument/2006/relationships/oleObject" Target="../embeddings/Microsoft_Equation7.bin"/><Relationship Id="rId9" Type="http://schemas.openxmlformats.org/officeDocument/2006/relationships/oleObject" Target="../embeddings/Microsoft_Equation8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df"/><Relationship Id="rId3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urpdg.dur.ac.uk/hepdata/dvcs.html" TargetMode="Externa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1.pdf"/><Relationship Id="rId12" Type="http://schemas.openxmlformats.org/officeDocument/2006/relationships/image" Target="../media/image32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25.pdf"/><Relationship Id="rId4" Type="http://schemas.openxmlformats.org/officeDocument/2006/relationships/image" Target="../media/image26.png"/><Relationship Id="rId5" Type="http://schemas.openxmlformats.org/officeDocument/2006/relationships/image" Target="../media/image27.pdf"/><Relationship Id="rId6" Type="http://schemas.openxmlformats.org/officeDocument/2006/relationships/image" Target="../media/image28.png"/><Relationship Id="rId7" Type="http://schemas.openxmlformats.org/officeDocument/2006/relationships/oleObject" Target="../embeddings/Microsoft_Equation9.bin"/><Relationship Id="rId8" Type="http://schemas.openxmlformats.org/officeDocument/2006/relationships/oleObject" Target="../embeddings/Microsoft_Equation10.bin"/><Relationship Id="rId9" Type="http://schemas.openxmlformats.org/officeDocument/2006/relationships/image" Target="../media/image29.emf"/><Relationship Id="rId10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85423" y="924824"/>
            <a:ext cx="7773156" cy="1470043"/>
          </a:xfrm>
        </p:spPr>
        <p:txBody>
          <a:bodyPr lIns="93789" tIns="81309" rIns="93789" bIns="46894"/>
          <a:lstStyle/>
          <a:p>
            <a:pPr>
              <a:lnSpc>
                <a:spcPct val="87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900" b="1" dirty="0" smtClean="0">
                <a:solidFill>
                  <a:srgbClr val="333399"/>
                </a:solidFill>
              </a:rPr>
              <a:t>Dieter Mueller and S. F.</a:t>
            </a:r>
            <a:br>
              <a:rPr lang="en-GB" sz="1900" b="1" dirty="0" smtClean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BNL</a:t>
            </a:r>
            <a:br>
              <a:rPr lang="en-GB" sz="1900" b="1" dirty="0" smtClean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/>
            </a:r>
            <a:br>
              <a:rPr lang="en-GB" sz="1900" b="1" dirty="0" smtClean="0">
                <a:solidFill>
                  <a:srgbClr val="333399"/>
                </a:solidFill>
              </a:rPr>
            </a:br>
            <a:r>
              <a:rPr lang="en-GB" sz="1900" b="1" dirty="0" smtClean="0">
                <a:solidFill>
                  <a:srgbClr val="333399"/>
                </a:solidFill>
              </a:rPr>
              <a:t>for the BNL EIC Science Task Force</a:t>
            </a:r>
            <a:endParaRPr lang="en-GB" sz="1900" b="1" dirty="0">
              <a:solidFill>
                <a:srgbClr val="333399"/>
              </a:solidFill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87644" y="5415900"/>
            <a:ext cx="7870936" cy="1128134"/>
          </a:xfrm>
          <a:solidFill>
            <a:srgbClr val="FFFFFF"/>
          </a:solidFill>
        </p:spPr>
        <p:txBody>
          <a:bodyPr lIns="93789" tIns="110429" rIns="93789" bIns="46894">
            <a:normAutofit/>
          </a:bodyPr>
          <a:lstStyle/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APS April 2012</a:t>
            </a: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dirty="0" smtClean="0">
                <a:solidFill>
                  <a:srgbClr val="003399"/>
                </a:solidFill>
              </a:rPr>
              <a:t>Atlanta, GE</a:t>
            </a:r>
            <a:endParaRPr lang="en-GB" sz="1700" b="1" i="1" dirty="0" smtClean="0">
              <a:solidFill>
                <a:srgbClr val="003399"/>
              </a:solidFill>
              <a:ea typeface="Arial" charset="0"/>
              <a:cs typeface="Arial" charset="0"/>
            </a:endParaRPr>
          </a:p>
          <a:p>
            <a:pPr>
              <a:spcBef>
                <a:spcPts val="420"/>
              </a:spcBef>
              <a:tabLst>
                <a:tab pos="360216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1700" b="1" i="1" dirty="0" smtClean="0">
                <a:solidFill>
                  <a:srgbClr val="003399"/>
                </a:solidFill>
              </a:rPr>
              <a:t>April 01-03, 2012</a:t>
            </a:r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997092" y="72301"/>
            <a:ext cx="6913821" cy="1053322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at an EIC/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18439" name="Picture 15" descr="EIClogo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17929" y="1197446"/>
            <a:ext cx="1214132" cy="1103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6" descr="BNL_logo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278" y="1157604"/>
            <a:ext cx="2128840" cy="76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Group 67"/>
          <p:cNvGrpSpPr>
            <a:grpSpLocks/>
          </p:cNvGrpSpPr>
          <p:nvPr/>
        </p:nvGrpSpPr>
        <p:grpSpPr bwMode="auto">
          <a:xfrm>
            <a:off x="459821" y="2966386"/>
            <a:ext cx="3937000" cy="1731963"/>
            <a:chOff x="2439931" y="2644775"/>
            <a:chExt cx="3937850" cy="1731963"/>
          </a:xfrm>
        </p:grpSpPr>
        <p:graphicFrame>
          <p:nvGraphicFramePr>
            <p:cNvPr id="56" name="Object 2"/>
            <p:cNvGraphicFramePr>
              <a:graphicFrameLocks noChangeAspect="1"/>
            </p:cNvGraphicFramePr>
            <p:nvPr/>
          </p:nvGraphicFramePr>
          <p:xfrm>
            <a:off x="5660817" y="4164013"/>
            <a:ext cx="109537" cy="212725"/>
          </p:xfrm>
          <a:graphic>
            <a:graphicData uri="http://schemas.openxmlformats.org/presentationml/2006/ole">
              <p:oleObj spid="_x0000_s38914" name="Equazione" r:id="rId6" imgW="114120" imgH="215640" progId="Equation.3">
                <p:embed/>
              </p:oleObj>
            </a:graphicData>
          </a:graphic>
        </p:graphicFrame>
        <p:sp>
          <p:nvSpPr>
            <p:cNvPr id="58" name="Freeform 8"/>
            <p:cNvSpPr>
              <a:spLocks/>
            </p:cNvSpPr>
            <p:nvPr/>
          </p:nvSpPr>
          <p:spPr bwMode="auto">
            <a:xfrm flipV="1">
              <a:off x="3543092" y="3125788"/>
              <a:ext cx="1077912" cy="127000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 rot="5386000">
              <a:off x="3741529" y="3675063"/>
              <a:ext cx="1017588" cy="173037"/>
            </a:xfrm>
            <a:custGeom>
              <a:avLst/>
              <a:gdLst>
                <a:gd name="T0" fmla="*/ 0 w 1875"/>
                <a:gd name="T1" fmla="*/ 2147483647 h 290"/>
                <a:gd name="T2" fmla="*/ 2147483647 w 1875"/>
                <a:gd name="T3" fmla="*/ 2147483647 h 290"/>
                <a:gd name="T4" fmla="*/ 2147483647 w 1875"/>
                <a:gd name="T5" fmla="*/ 2147483647 h 290"/>
                <a:gd name="T6" fmla="*/ 2147483647 w 1875"/>
                <a:gd name="T7" fmla="*/ 2147483647 h 290"/>
                <a:gd name="T8" fmla="*/ 2147483647 w 1875"/>
                <a:gd name="T9" fmla="*/ 2147483647 h 290"/>
                <a:gd name="T10" fmla="*/ 2147483647 w 1875"/>
                <a:gd name="T11" fmla="*/ 2147483647 h 290"/>
                <a:gd name="T12" fmla="*/ 2147483647 w 1875"/>
                <a:gd name="T13" fmla="*/ 2147483647 h 290"/>
                <a:gd name="T14" fmla="*/ 2147483647 w 1875"/>
                <a:gd name="T15" fmla="*/ 2147483647 h 290"/>
                <a:gd name="T16" fmla="*/ 2147483647 w 1875"/>
                <a:gd name="T17" fmla="*/ 2147483647 h 290"/>
                <a:gd name="T18" fmla="*/ 2147483647 w 1875"/>
                <a:gd name="T19" fmla="*/ 2147483647 h 290"/>
                <a:gd name="T20" fmla="*/ 2147483647 w 1875"/>
                <a:gd name="T21" fmla="*/ 2147483647 h 290"/>
                <a:gd name="T22" fmla="*/ 2147483647 w 1875"/>
                <a:gd name="T23" fmla="*/ 2147483647 h 290"/>
                <a:gd name="T24" fmla="*/ 2147483647 w 1875"/>
                <a:gd name="T25" fmla="*/ 2147483647 h 290"/>
                <a:gd name="T26" fmla="*/ 2147483647 w 1875"/>
                <a:gd name="T27" fmla="*/ 2147483647 h 290"/>
                <a:gd name="T28" fmla="*/ 2147483647 w 1875"/>
                <a:gd name="T29" fmla="*/ 2147483647 h 290"/>
                <a:gd name="T30" fmla="*/ 2147483647 w 1875"/>
                <a:gd name="T31" fmla="*/ 2147483647 h 290"/>
                <a:gd name="T32" fmla="*/ 2147483647 w 1875"/>
                <a:gd name="T33" fmla="*/ 2147483647 h 290"/>
                <a:gd name="T34" fmla="*/ 2147483647 w 1875"/>
                <a:gd name="T35" fmla="*/ 2147483647 h 290"/>
                <a:gd name="T36" fmla="*/ 2147483647 w 1875"/>
                <a:gd name="T37" fmla="*/ 2147483647 h 290"/>
                <a:gd name="T38" fmla="*/ 2147483647 w 1875"/>
                <a:gd name="T39" fmla="*/ 0 h 290"/>
                <a:gd name="T40" fmla="*/ 2147483647 w 1875"/>
                <a:gd name="T41" fmla="*/ 2147483647 h 290"/>
                <a:gd name="T42" fmla="*/ 2147483647 w 1875"/>
                <a:gd name="T43" fmla="*/ 2147483647 h 290"/>
                <a:gd name="T44" fmla="*/ 2147483647 w 1875"/>
                <a:gd name="T45" fmla="*/ 2147483647 h 290"/>
                <a:gd name="T46" fmla="*/ 2147483647 w 1875"/>
                <a:gd name="T47" fmla="*/ 2147483647 h 290"/>
                <a:gd name="T48" fmla="*/ 2147483647 w 1875"/>
                <a:gd name="T49" fmla="*/ 2147483647 h 290"/>
                <a:gd name="T50" fmla="*/ 2147483647 w 1875"/>
                <a:gd name="T51" fmla="*/ 2147483647 h 290"/>
                <a:gd name="T52" fmla="*/ 2147483647 w 1875"/>
                <a:gd name="T53" fmla="*/ 2147483647 h 290"/>
                <a:gd name="T54" fmla="*/ 2147483647 w 1875"/>
                <a:gd name="T55" fmla="*/ 2147483647 h 290"/>
                <a:gd name="T56" fmla="*/ 2147483647 w 1875"/>
                <a:gd name="T57" fmla="*/ 2147483647 h 290"/>
                <a:gd name="T58" fmla="*/ 2147483647 w 1875"/>
                <a:gd name="T59" fmla="*/ 2147483647 h 290"/>
                <a:gd name="T60" fmla="*/ 2147483647 w 1875"/>
                <a:gd name="T61" fmla="*/ 2147483647 h 290"/>
                <a:gd name="T62" fmla="*/ 2147483647 w 1875"/>
                <a:gd name="T63" fmla="*/ 2147483647 h 290"/>
                <a:gd name="T64" fmla="*/ 2147483647 w 1875"/>
                <a:gd name="T65" fmla="*/ 2147483647 h 290"/>
                <a:gd name="T66" fmla="*/ 2147483647 w 1875"/>
                <a:gd name="T67" fmla="*/ 2147483647 h 290"/>
                <a:gd name="T68" fmla="*/ 2147483647 w 1875"/>
                <a:gd name="T69" fmla="*/ 2147483647 h 290"/>
                <a:gd name="T70" fmla="*/ 2147483647 w 1875"/>
                <a:gd name="T71" fmla="*/ 2147483647 h 290"/>
                <a:gd name="T72" fmla="*/ 2147483647 w 1875"/>
                <a:gd name="T73" fmla="*/ 2147483647 h 290"/>
                <a:gd name="T74" fmla="*/ 2147483647 w 1875"/>
                <a:gd name="T75" fmla="*/ 2147483647 h 290"/>
                <a:gd name="T76" fmla="*/ 2147483647 w 1875"/>
                <a:gd name="T77" fmla="*/ 2147483647 h 290"/>
                <a:gd name="T78" fmla="*/ 2147483647 w 1875"/>
                <a:gd name="T79" fmla="*/ 2147483647 h 290"/>
                <a:gd name="T80" fmla="*/ 2147483647 w 1875"/>
                <a:gd name="T81" fmla="*/ 2147483647 h 290"/>
                <a:gd name="T82" fmla="*/ 2147483647 w 1875"/>
                <a:gd name="T83" fmla="*/ 2147483647 h 290"/>
                <a:gd name="T84" fmla="*/ 2147483647 w 1875"/>
                <a:gd name="T85" fmla="*/ 2147483647 h 290"/>
                <a:gd name="T86" fmla="*/ 2147483647 w 1875"/>
                <a:gd name="T87" fmla="*/ 2147483647 h 290"/>
                <a:gd name="T88" fmla="*/ 2147483647 w 1875"/>
                <a:gd name="T89" fmla="*/ 2147483647 h 290"/>
                <a:gd name="T90" fmla="*/ 2147483647 w 1875"/>
                <a:gd name="T91" fmla="*/ 2147483647 h 290"/>
                <a:gd name="T92" fmla="*/ 2147483647 w 1875"/>
                <a:gd name="T93" fmla="*/ 2147483647 h 290"/>
                <a:gd name="T94" fmla="*/ 2147483647 w 1875"/>
                <a:gd name="T95" fmla="*/ 2147483647 h 290"/>
                <a:gd name="T96" fmla="*/ 2147483647 w 1875"/>
                <a:gd name="T97" fmla="*/ 2147483647 h 290"/>
                <a:gd name="T98" fmla="*/ 2147483647 w 1875"/>
                <a:gd name="T99" fmla="*/ 2147483647 h 290"/>
                <a:gd name="T100" fmla="*/ 2147483647 w 1875"/>
                <a:gd name="T101" fmla="*/ 2147483647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 rot="5386000">
              <a:off x="3970129" y="3370263"/>
              <a:ext cx="1017588" cy="174625"/>
            </a:xfrm>
            <a:custGeom>
              <a:avLst/>
              <a:gdLst>
                <a:gd name="T0" fmla="*/ 0 w 1875"/>
                <a:gd name="T1" fmla="*/ 2147483647 h 290"/>
                <a:gd name="T2" fmla="*/ 2147483647 w 1875"/>
                <a:gd name="T3" fmla="*/ 2147483647 h 290"/>
                <a:gd name="T4" fmla="*/ 2147483647 w 1875"/>
                <a:gd name="T5" fmla="*/ 2147483647 h 290"/>
                <a:gd name="T6" fmla="*/ 2147483647 w 1875"/>
                <a:gd name="T7" fmla="*/ 2147483647 h 290"/>
                <a:gd name="T8" fmla="*/ 2147483647 w 1875"/>
                <a:gd name="T9" fmla="*/ 2147483647 h 290"/>
                <a:gd name="T10" fmla="*/ 2147483647 w 1875"/>
                <a:gd name="T11" fmla="*/ 2147483647 h 290"/>
                <a:gd name="T12" fmla="*/ 2147483647 w 1875"/>
                <a:gd name="T13" fmla="*/ 2147483647 h 290"/>
                <a:gd name="T14" fmla="*/ 2147483647 w 1875"/>
                <a:gd name="T15" fmla="*/ 2147483647 h 290"/>
                <a:gd name="T16" fmla="*/ 2147483647 w 1875"/>
                <a:gd name="T17" fmla="*/ 2147483647 h 290"/>
                <a:gd name="T18" fmla="*/ 2147483647 w 1875"/>
                <a:gd name="T19" fmla="*/ 2147483647 h 290"/>
                <a:gd name="T20" fmla="*/ 2147483647 w 1875"/>
                <a:gd name="T21" fmla="*/ 2147483647 h 290"/>
                <a:gd name="T22" fmla="*/ 2147483647 w 1875"/>
                <a:gd name="T23" fmla="*/ 2147483647 h 290"/>
                <a:gd name="T24" fmla="*/ 2147483647 w 1875"/>
                <a:gd name="T25" fmla="*/ 2147483647 h 290"/>
                <a:gd name="T26" fmla="*/ 2147483647 w 1875"/>
                <a:gd name="T27" fmla="*/ 2147483647 h 290"/>
                <a:gd name="T28" fmla="*/ 2147483647 w 1875"/>
                <a:gd name="T29" fmla="*/ 2147483647 h 290"/>
                <a:gd name="T30" fmla="*/ 2147483647 w 1875"/>
                <a:gd name="T31" fmla="*/ 2147483647 h 290"/>
                <a:gd name="T32" fmla="*/ 2147483647 w 1875"/>
                <a:gd name="T33" fmla="*/ 2147483647 h 290"/>
                <a:gd name="T34" fmla="*/ 2147483647 w 1875"/>
                <a:gd name="T35" fmla="*/ 2147483647 h 290"/>
                <a:gd name="T36" fmla="*/ 2147483647 w 1875"/>
                <a:gd name="T37" fmla="*/ 2147483647 h 290"/>
                <a:gd name="T38" fmla="*/ 2147483647 w 1875"/>
                <a:gd name="T39" fmla="*/ 0 h 290"/>
                <a:gd name="T40" fmla="*/ 2147483647 w 1875"/>
                <a:gd name="T41" fmla="*/ 2147483647 h 290"/>
                <a:gd name="T42" fmla="*/ 2147483647 w 1875"/>
                <a:gd name="T43" fmla="*/ 2147483647 h 290"/>
                <a:gd name="T44" fmla="*/ 2147483647 w 1875"/>
                <a:gd name="T45" fmla="*/ 2147483647 h 290"/>
                <a:gd name="T46" fmla="*/ 2147483647 w 1875"/>
                <a:gd name="T47" fmla="*/ 2147483647 h 290"/>
                <a:gd name="T48" fmla="*/ 2147483647 w 1875"/>
                <a:gd name="T49" fmla="*/ 2147483647 h 290"/>
                <a:gd name="T50" fmla="*/ 2147483647 w 1875"/>
                <a:gd name="T51" fmla="*/ 2147483647 h 290"/>
                <a:gd name="T52" fmla="*/ 2147483647 w 1875"/>
                <a:gd name="T53" fmla="*/ 2147483647 h 290"/>
                <a:gd name="T54" fmla="*/ 2147483647 w 1875"/>
                <a:gd name="T55" fmla="*/ 2147483647 h 290"/>
                <a:gd name="T56" fmla="*/ 2147483647 w 1875"/>
                <a:gd name="T57" fmla="*/ 2147483647 h 290"/>
                <a:gd name="T58" fmla="*/ 2147483647 w 1875"/>
                <a:gd name="T59" fmla="*/ 2147483647 h 290"/>
                <a:gd name="T60" fmla="*/ 2147483647 w 1875"/>
                <a:gd name="T61" fmla="*/ 2147483647 h 290"/>
                <a:gd name="T62" fmla="*/ 2147483647 w 1875"/>
                <a:gd name="T63" fmla="*/ 2147483647 h 290"/>
                <a:gd name="T64" fmla="*/ 2147483647 w 1875"/>
                <a:gd name="T65" fmla="*/ 2147483647 h 290"/>
                <a:gd name="T66" fmla="*/ 2147483647 w 1875"/>
                <a:gd name="T67" fmla="*/ 2147483647 h 290"/>
                <a:gd name="T68" fmla="*/ 2147483647 w 1875"/>
                <a:gd name="T69" fmla="*/ 2147483647 h 290"/>
                <a:gd name="T70" fmla="*/ 2147483647 w 1875"/>
                <a:gd name="T71" fmla="*/ 2147483647 h 290"/>
                <a:gd name="T72" fmla="*/ 2147483647 w 1875"/>
                <a:gd name="T73" fmla="*/ 2147483647 h 290"/>
                <a:gd name="T74" fmla="*/ 2147483647 w 1875"/>
                <a:gd name="T75" fmla="*/ 2147483647 h 290"/>
                <a:gd name="T76" fmla="*/ 2147483647 w 1875"/>
                <a:gd name="T77" fmla="*/ 2147483647 h 290"/>
                <a:gd name="T78" fmla="*/ 2147483647 w 1875"/>
                <a:gd name="T79" fmla="*/ 2147483647 h 290"/>
                <a:gd name="T80" fmla="*/ 2147483647 w 1875"/>
                <a:gd name="T81" fmla="*/ 2147483647 h 290"/>
                <a:gd name="T82" fmla="*/ 2147483647 w 1875"/>
                <a:gd name="T83" fmla="*/ 2147483647 h 290"/>
                <a:gd name="T84" fmla="*/ 2147483647 w 1875"/>
                <a:gd name="T85" fmla="*/ 2147483647 h 290"/>
                <a:gd name="T86" fmla="*/ 2147483647 w 1875"/>
                <a:gd name="T87" fmla="*/ 2147483647 h 290"/>
                <a:gd name="T88" fmla="*/ 2147483647 w 1875"/>
                <a:gd name="T89" fmla="*/ 2147483647 h 290"/>
                <a:gd name="T90" fmla="*/ 2147483647 w 1875"/>
                <a:gd name="T91" fmla="*/ 2147483647 h 290"/>
                <a:gd name="T92" fmla="*/ 2147483647 w 1875"/>
                <a:gd name="T93" fmla="*/ 2147483647 h 290"/>
                <a:gd name="T94" fmla="*/ 2147483647 w 1875"/>
                <a:gd name="T95" fmla="*/ 2147483647 h 290"/>
                <a:gd name="T96" fmla="*/ 2147483647 w 1875"/>
                <a:gd name="T97" fmla="*/ 2147483647 h 290"/>
                <a:gd name="T98" fmla="*/ 2147483647 w 1875"/>
                <a:gd name="T99" fmla="*/ 2147483647 h 290"/>
                <a:gd name="T100" fmla="*/ 2147483647 w 1875"/>
                <a:gd name="T101" fmla="*/ 2147483647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Line 11"/>
            <p:cNvSpPr>
              <a:spLocks noChangeShapeType="1"/>
            </p:cNvSpPr>
            <p:nvPr/>
          </p:nvSpPr>
          <p:spPr bwMode="auto">
            <a:xfrm flipV="1">
              <a:off x="2882692" y="4068763"/>
              <a:ext cx="1165225" cy="104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Line 12"/>
            <p:cNvSpPr>
              <a:spLocks noChangeShapeType="1"/>
            </p:cNvSpPr>
            <p:nvPr/>
          </p:nvSpPr>
          <p:spPr bwMode="auto">
            <a:xfrm>
              <a:off x="4621004" y="4062413"/>
              <a:ext cx="1046162" cy="104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Oval 13"/>
            <p:cNvSpPr>
              <a:spLocks noChangeArrowheads="1"/>
            </p:cNvSpPr>
            <p:nvPr/>
          </p:nvSpPr>
          <p:spPr bwMode="auto">
            <a:xfrm>
              <a:off x="4038392" y="3841750"/>
              <a:ext cx="582612" cy="5286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Text Box 14"/>
            <p:cNvSpPr txBox="1">
              <a:spLocks noChangeArrowheads="1"/>
            </p:cNvSpPr>
            <p:nvPr/>
          </p:nvSpPr>
          <p:spPr bwMode="auto">
            <a:xfrm>
              <a:off x="2567781" y="3993862"/>
              <a:ext cx="341334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000" b="1" dirty="0" err="1">
                  <a:solidFill>
                    <a:srgbClr val="000000"/>
                  </a:solidFill>
                </a:rPr>
                <a:t>p</a:t>
              </a:r>
              <a:endParaRPr lang="it-IT" sz="2000" b="1">
                <a:solidFill>
                  <a:srgbClr val="000000"/>
                </a:solidFill>
              </a:endParaRPr>
            </a:p>
          </p:txBody>
        </p:sp>
        <p:sp>
          <p:nvSpPr>
            <p:cNvPr id="65" name="Freeform 15"/>
            <p:cNvSpPr>
              <a:spLocks/>
            </p:cNvSpPr>
            <p:nvPr/>
          </p:nvSpPr>
          <p:spPr bwMode="auto">
            <a:xfrm>
              <a:off x="3554204" y="2947988"/>
              <a:ext cx="1066800" cy="141288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 flipH="1">
              <a:off x="4621004" y="2947988"/>
              <a:ext cx="685800" cy="141288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7"/>
            <p:cNvSpPr>
              <a:spLocks/>
            </p:cNvSpPr>
            <p:nvPr/>
          </p:nvSpPr>
          <p:spPr bwMode="auto">
            <a:xfrm flipH="1" flipV="1">
              <a:off x="4621004" y="3111500"/>
              <a:ext cx="685800" cy="141288"/>
            </a:xfrm>
            <a:custGeom>
              <a:avLst/>
              <a:gdLst>
                <a:gd name="T0" fmla="*/ 0 w 777"/>
                <a:gd name="T1" fmla="*/ 2147483647 h 133"/>
                <a:gd name="T2" fmla="*/ 2147483647 w 777"/>
                <a:gd name="T3" fmla="*/ 2147483647 h 133"/>
                <a:gd name="T4" fmla="*/ 2147483647 w 777"/>
                <a:gd name="T5" fmla="*/ 2147483647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8"/>
            <p:cNvSpPr>
              <a:spLocks/>
            </p:cNvSpPr>
            <p:nvPr/>
          </p:nvSpPr>
          <p:spPr bwMode="auto">
            <a:xfrm rot="-1988430">
              <a:off x="2868404" y="2782888"/>
              <a:ext cx="644525" cy="528638"/>
            </a:xfrm>
            <a:custGeom>
              <a:avLst/>
              <a:gdLst>
                <a:gd name="T0" fmla="*/ 2147483647 w 380"/>
                <a:gd name="T1" fmla="*/ 2147483647 h 311"/>
                <a:gd name="T2" fmla="*/ 2147483647 w 380"/>
                <a:gd name="T3" fmla="*/ 2147483647 h 311"/>
                <a:gd name="T4" fmla="*/ 2147483647 w 380"/>
                <a:gd name="T5" fmla="*/ 2147483647 h 311"/>
                <a:gd name="T6" fmla="*/ 2147483647 w 380"/>
                <a:gd name="T7" fmla="*/ 2147483647 h 311"/>
                <a:gd name="T8" fmla="*/ 2147483647 w 380"/>
                <a:gd name="T9" fmla="*/ 2147483647 h 311"/>
                <a:gd name="T10" fmla="*/ 2147483647 w 380"/>
                <a:gd name="T11" fmla="*/ 2147483647 h 311"/>
                <a:gd name="T12" fmla="*/ 2147483647 w 380"/>
                <a:gd name="T13" fmla="*/ 2147483647 h 311"/>
                <a:gd name="T14" fmla="*/ 2147483647 w 380"/>
                <a:gd name="T15" fmla="*/ 2147483647 h 311"/>
                <a:gd name="T16" fmla="*/ 2147483647 w 380"/>
                <a:gd name="T17" fmla="*/ 2147483647 h 311"/>
                <a:gd name="T18" fmla="*/ 2147483647 w 380"/>
                <a:gd name="T19" fmla="*/ 2147483647 h 311"/>
                <a:gd name="T20" fmla="*/ 2147483647 w 380"/>
                <a:gd name="T21" fmla="*/ 2147483647 h 311"/>
                <a:gd name="T22" fmla="*/ 2147483647 w 380"/>
                <a:gd name="T23" fmla="*/ 2147483647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 rot="-2508043">
              <a:off x="5348079" y="2844800"/>
              <a:ext cx="644525" cy="528638"/>
            </a:xfrm>
            <a:custGeom>
              <a:avLst/>
              <a:gdLst>
                <a:gd name="T0" fmla="*/ 2147483647 w 380"/>
                <a:gd name="T1" fmla="*/ 2147483647 h 311"/>
                <a:gd name="T2" fmla="*/ 2147483647 w 380"/>
                <a:gd name="T3" fmla="*/ 2147483647 h 311"/>
                <a:gd name="T4" fmla="*/ 2147483647 w 380"/>
                <a:gd name="T5" fmla="*/ 2147483647 h 311"/>
                <a:gd name="T6" fmla="*/ 2147483647 w 380"/>
                <a:gd name="T7" fmla="*/ 2147483647 h 311"/>
                <a:gd name="T8" fmla="*/ 2147483647 w 380"/>
                <a:gd name="T9" fmla="*/ 2147483647 h 311"/>
                <a:gd name="T10" fmla="*/ 2147483647 w 380"/>
                <a:gd name="T11" fmla="*/ 2147483647 h 311"/>
                <a:gd name="T12" fmla="*/ 2147483647 w 380"/>
                <a:gd name="T13" fmla="*/ 2147483647 h 311"/>
                <a:gd name="T14" fmla="*/ 2147483647 w 380"/>
                <a:gd name="T15" fmla="*/ 2147483647 h 311"/>
                <a:gd name="T16" fmla="*/ 2147483647 w 380"/>
                <a:gd name="T17" fmla="*/ 2147483647 h 311"/>
                <a:gd name="T18" fmla="*/ 2147483647 w 380"/>
                <a:gd name="T19" fmla="*/ 2147483647 h 311"/>
                <a:gd name="T20" fmla="*/ 2147483647 w 380"/>
                <a:gd name="T21" fmla="*/ 2147483647 h 311"/>
                <a:gd name="T22" fmla="*/ 2147483647 w 380"/>
                <a:gd name="T23" fmla="*/ 2147483647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Text Box 20"/>
            <p:cNvSpPr txBox="1">
              <a:spLocks noChangeArrowheads="1"/>
            </p:cNvSpPr>
            <p:nvPr/>
          </p:nvSpPr>
          <p:spPr bwMode="auto">
            <a:xfrm>
              <a:off x="5655447" y="3993862"/>
              <a:ext cx="341334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000" b="1">
                  <a:solidFill>
                    <a:srgbClr val="000000"/>
                  </a:solidFill>
                </a:rPr>
                <a:t>p</a:t>
              </a:r>
              <a:endParaRPr lang="it-IT" sz="2400" b="1">
                <a:solidFill>
                  <a:srgbClr val="000000"/>
                </a:solidFill>
              </a:endParaRPr>
            </a:p>
          </p:txBody>
        </p:sp>
        <p:sp>
          <p:nvSpPr>
            <p:cNvPr id="71" name="Text Box 21"/>
            <p:cNvSpPr txBox="1">
              <a:spLocks noChangeArrowheads="1"/>
            </p:cNvSpPr>
            <p:nvPr/>
          </p:nvSpPr>
          <p:spPr bwMode="auto">
            <a:xfrm>
              <a:off x="6039227" y="2706688"/>
              <a:ext cx="338554" cy="372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800" b="1">
                  <a:solidFill>
                    <a:schemeClr val="tx1"/>
                  </a:solidFill>
                  <a:latin typeface="Symbol" charset="2"/>
                </a:rPr>
                <a:t>g</a:t>
              </a:r>
              <a:endParaRPr lang="it-IT" sz="2400" b="1">
                <a:solidFill>
                  <a:schemeClr val="tx1"/>
                </a:solidFill>
              </a:endParaRPr>
            </a:p>
          </p:txBody>
        </p:sp>
        <p:sp>
          <p:nvSpPr>
            <p:cNvPr id="72" name="Text Box 22"/>
            <p:cNvSpPr txBox="1">
              <a:spLocks noChangeArrowheads="1"/>
            </p:cNvSpPr>
            <p:nvPr/>
          </p:nvSpPr>
          <p:spPr bwMode="auto">
            <a:xfrm>
              <a:off x="2439931" y="2644775"/>
              <a:ext cx="428322" cy="372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it-IT" sz="2800" b="1">
                  <a:solidFill>
                    <a:schemeClr val="tx1"/>
                  </a:solidFill>
                  <a:latin typeface="Symbol" charset="2"/>
                </a:rPr>
                <a:t>g</a:t>
              </a:r>
              <a:r>
                <a:rPr lang="it-IT" sz="2800" b="1" baseline="30000">
                  <a:solidFill>
                    <a:schemeClr val="tx1"/>
                  </a:solidFill>
                  <a:latin typeface="Symbol" charset="2"/>
                </a:rPr>
                <a:t>*</a:t>
              </a:r>
              <a:endParaRPr lang="it-IT" sz="2400" b="1">
                <a:solidFill>
                  <a:schemeClr val="tx1"/>
                </a:solidFill>
              </a:endParaRPr>
            </a:p>
          </p:txBody>
        </p:sp>
      </p:grpSp>
      <p:pic>
        <p:nvPicPr>
          <p:cNvPr id="24" name="Picture 5" descr="gpd-ma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08066" y="2363341"/>
            <a:ext cx="4396023" cy="284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231" y="1943772"/>
            <a:ext cx="1924228" cy="48105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" name="Picture 6" descr="plot-ALU_AUT_AU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887477"/>
            <a:ext cx="8115000" cy="5012703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Asymmetries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858" y="5796039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lot-BCA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1409161"/>
            <a:ext cx="9144000" cy="40396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465138" y="5624513"/>
          <a:ext cx="4484687" cy="519112"/>
        </p:xfrm>
        <a:graphic>
          <a:graphicData uri="http://schemas.openxmlformats.org/presentationml/2006/ole">
            <p:oleObj spid="_x0000_s221186" name="Equation" r:id="rId3" imgW="2908300" imgH="355600" progId="Equation.3">
              <p:embed/>
            </p:oleObj>
          </a:graphicData>
        </a:graphic>
      </p:graphicFrame>
      <p:pic>
        <p:nvPicPr>
          <p:cNvPr id="11" name="Picture 10" descr="plotGPD1D-q-q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 r="49831"/>
              <a:stretch>
                <a:fillRect/>
              </a:stretch>
            </p:blipFill>
          </mc:Choice>
          <mc:Fallback>
            <p:blipFill>
              <a:blip r:embed="rId5"/>
              <a:srcRect r="49831"/>
              <a:stretch>
                <a:fillRect/>
              </a:stretch>
            </p:blipFill>
          </mc:Fallback>
        </mc:AlternateContent>
        <p:spPr>
          <a:xfrm>
            <a:off x="304073" y="3659515"/>
            <a:ext cx="2920001" cy="1985746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pic>
        <p:nvPicPr>
          <p:cNvPr id="13" name="Picture 12" descr="plotGPD1D-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3365169" y="3757219"/>
            <a:ext cx="2654631" cy="179187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230783" y="4689602"/>
            <a:ext cx="2733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Errors are extrapolated for:</a:t>
            </a:r>
          </a:p>
          <a:p>
            <a:r>
              <a:rPr lang="en-US" dirty="0" smtClean="0"/>
              <a:t>|</a:t>
            </a:r>
            <a:r>
              <a:rPr lang="en-US" dirty="0" err="1" smtClean="0"/>
              <a:t>t|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/>
              <a:t> 0 ; |</a:t>
            </a:r>
            <a:r>
              <a:rPr lang="en-US" dirty="0" err="1" smtClean="0"/>
              <a:t>t</a:t>
            </a:r>
            <a:r>
              <a:rPr lang="en-US" dirty="0" smtClean="0"/>
              <a:t>| &gt; 1.5 GeV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8" name="Notched Right Arrow 17"/>
          <p:cNvSpPr/>
          <p:nvPr/>
        </p:nvSpPr>
        <p:spPr>
          <a:xfrm rot="6731882">
            <a:off x="3846685" y="3288659"/>
            <a:ext cx="672900" cy="227967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813652" y="803707"/>
            <a:ext cx="1136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…FIT…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3356" y="726763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13356" y="1065317"/>
            <a:ext cx="7816608" cy="2438400"/>
            <a:chOff x="213356" y="1065317"/>
            <a:chExt cx="7816608" cy="2438400"/>
          </a:xfrm>
        </p:grpSpPr>
        <p:pic>
          <p:nvPicPr>
            <p:cNvPr id="22" name="Picture 21" descr="plotGPDEsea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8"/>
                <a:stretch>
                  <a:fillRect/>
                </a:stretch>
              </p:blipFill>
            </mc:Choice>
            <mc:Fallback>
              <p:blipFill>
                <a:blip r:embed="rId9"/>
                <a:stretch>
                  <a:fillRect/>
                </a:stretch>
              </p:blipFill>
            </mc:Fallback>
          </mc:AlternateContent>
          <p:spPr>
            <a:xfrm>
              <a:off x="213356" y="1065317"/>
              <a:ext cx="3657600" cy="2438400"/>
            </a:xfrm>
            <a:prstGeom prst="rect">
              <a:avLst/>
            </a:prstGeom>
          </p:spPr>
        </p:pic>
        <p:pic>
          <p:nvPicPr>
            <p:cNvPr id="23" name="Picture 22" descr="plotGPDHsea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0"/>
                <a:stretch>
                  <a:fillRect/>
                </a:stretch>
              </p:blipFill>
            </mc:Choice>
            <mc:Fallback>
              <p:blipFill>
                <a:blip r:embed="rId11"/>
                <a:stretch>
                  <a:fillRect/>
                </a:stretch>
              </p:blipFill>
            </mc:Fallback>
          </mc:AlternateContent>
          <p:spPr>
            <a:xfrm>
              <a:off x="4372364" y="1065317"/>
              <a:ext cx="3657600" cy="2425700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213356" y="1063789"/>
            <a:ext cx="7816608" cy="2438400"/>
            <a:chOff x="213356" y="1502071"/>
            <a:chExt cx="7816608" cy="2438400"/>
          </a:xfrm>
        </p:grpSpPr>
        <p:pic>
          <p:nvPicPr>
            <p:cNvPr id="21" name="Picture 20" descr="plotGPDHG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2"/>
                <a:stretch>
                  <a:fillRect/>
                </a:stretch>
              </p:blipFill>
            </mc:Choice>
            <mc:Fallback>
              <p:blipFill>
                <a:blip r:embed="rId13"/>
                <a:stretch>
                  <a:fillRect/>
                </a:stretch>
              </p:blipFill>
            </mc:Fallback>
          </mc:AlternateContent>
          <p:spPr>
            <a:xfrm>
              <a:off x="4372364" y="1502071"/>
              <a:ext cx="3657600" cy="2438400"/>
            </a:xfrm>
            <a:prstGeom prst="rect">
              <a:avLst/>
            </a:prstGeom>
          </p:spPr>
        </p:pic>
        <p:pic>
          <p:nvPicPr>
            <p:cNvPr id="24" name="Picture 23" descr="plotGPDEG.pdf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4"/>
                <a:stretch>
                  <a:fillRect/>
                </a:stretch>
              </p:blipFill>
            </mc:Choice>
            <mc:Fallback>
              <p:blipFill>
                <a:blip r:embed="rId15"/>
                <a:stretch>
                  <a:fillRect/>
                </a:stretch>
              </p:blipFill>
            </mc:Fallback>
          </mc:AlternateContent>
          <p:spPr>
            <a:xfrm>
              <a:off x="213356" y="1510472"/>
              <a:ext cx="3657600" cy="24257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" name="Picture 9" descr="plotGPD2D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" y="169749"/>
            <a:ext cx="5419314" cy="3699434"/>
          </a:xfrm>
          <a:prstGeom prst="rect">
            <a:avLst/>
          </a:prstGeom>
        </p:spPr>
      </p:pic>
      <p:pic>
        <p:nvPicPr>
          <p:cNvPr id="11" name="Picture 10" descr="plotGPD1D-g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032169" y="3643637"/>
            <a:ext cx="2654631" cy="1791876"/>
          </a:xfrm>
          <a:prstGeom prst="rect">
            <a:avLst/>
          </a:prstGeom>
        </p:spPr>
      </p:pic>
      <p:pic>
        <p:nvPicPr>
          <p:cNvPr id="12" name="Picture 11" descr="plotGPD1D-q-qT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" y="3557102"/>
            <a:ext cx="5820292" cy="19857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123" y="3187770"/>
            <a:ext cx="2008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D. Mueller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Imaging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397" y="938696"/>
            <a:ext cx="385760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A global fit over all mock data was done, based on the </a:t>
            </a:r>
            <a:r>
              <a:rPr lang="en-US" sz="1600" b="1" dirty="0" err="1" smtClean="0"/>
              <a:t>GPDs</a:t>
            </a:r>
            <a:r>
              <a:rPr lang="en-US" sz="1600" b="1" dirty="0" smtClean="0"/>
              <a:t>-based model:</a:t>
            </a:r>
          </a:p>
          <a:p>
            <a:pPr marL="228600" indent="-228600"/>
            <a:r>
              <a:rPr lang="en-US" sz="1600" b="1" dirty="0" smtClean="0"/>
              <a:t>       </a:t>
            </a:r>
            <a:r>
              <a:rPr lang="en-US" sz="1200" b="1" dirty="0" smtClean="0">
                <a:solidFill>
                  <a:srgbClr val="0000FF"/>
                </a:solidFill>
              </a:rPr>
              <a:t>[K. </a:t>
            </a:r>
            <a:r>
              <a:rPr lang="en-US" sz="1200" b="1" dirty="0" err="1" smtClean="0">
                <a:solidFill>
                  <a:srgbClr val="0000FF"/>
                </a:solidFill>
              </a:rPr>
              <a:t>Kumerički</a:t>
            </a:r>
            <a:r>
              <a:rPr lang="en-US" sz="1200" b="1" dirty="0" smtClean="0">
                <a:solidFill>
                  <a:srgbClr val="0000FF"/>
                </a:solidFill>
              </a:rPr>
              <a:t>, D </a:t>
            </a:r>
            <a:r>
              <a:rPr lang="en-US" sz="1200" b="1" dirty="0" err="1" smtClean="0">
                <a:solidFill>
                  <a:srgbClr val="0000FF"/>
                </a:solidFill>
              </a:rPr>
              <a:t>Müller</a:t>
            </a:r>
            <a:r>
              <a:rPr lang="en-US" sz="1200" b="1" dirty="0" smtClean="0">
                <a:solidFill>
                  <a:srgbClr val="0000FF"/>
                </a:solidFill>
              </a:rPr>
              <a:t>, K. </a:t>
            </a:r>
            <a:r>
              <a:rPr lang="en-US" sz="1200" b="1" dirty="0" err="1" smtClean="0">
                <a:solidFill>
                  <a:srgbClr val="0000FF"/>
                </a:solidFill>
              </a:rPr>
              <a:t>Passek-Kumerički</a:t>
            </a:r>
            <a:r>
              <a:rPr lang="en-US" sz="1200" b="1" dirty="0" smtClean="0">
                <a:solidFill>
                  <a:srgbClr val="0000FF"/>
                </a:solidFill>
              </a:rPr>
              <a:t> 2007]</a:t>
            </a:r>
          </a:p>
          <a:p>
            <a:pPr marL="228600" indent="-228600"/>
            <a:endParaRPr lang="en-US" sz="1200" b="1" dirty="0" smtClean="0">
              <a:solidFill>
                <a:srgbClr val="0000FF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Known values </a:t>
            </a:r>
            <a:r>
              <a:rPr lang="en-US" sz="1600" b="1" i="1" dirty="0" err="1" smtClean="0"/>
              <a:t>q(x</a:t>
            </a:r>
            <a:r>
              <a:rPr lang="en-US" sz="1600" b="1" i="1" dirty="0" smtClean="0"/>
              <a:t>)</a:t>
            </a:r>
            <a:r>
              <a:rPr lang="en-US" sz="1600" b="1" dirty="0" smtClean="0"/>
              <a:t>, </a:t>
            </a:r>
            <a:r>
              <a:rPr lang="en-US" sz="1600" b="1" i="1" dirty="0" err="1" smtClean="0"/>
              <a:t>g(x</a:t>
            </a:r>
            <a:r>
              <a:rPr lang="en-US" sz="1600" b="1" i="1" dirty="0" smtClean="0"/>
              <a:t>)</a:t>
            </a:r>
            <a:r>
              <a:rPr lang="en-US" sz="1600" b="1" dirty="0" smtClean="0"/>
              <a:t> are assumed for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q</a:t>
            </a:r>
            <a:r>
              <a:rPr lang="en-US" sz="1600" b="1" i="1" dirty="0" smtClean="0"/>
              <a:t>, H</a:t>
            </a:r>
            <a:r>
              <a:rPr lang="en-US" sz="1600" b="1" i="1" baseline="30000" dirty="0" smtClean="0"/>
              <a:t>g </a:t>
            </a:r>
            <a:r>
              <a:rPr lang="en-US" sz="1600" b="1" dirty="0" smtClean="0"/>
              <a:t>(at =0, </a:t>
            </a:r>
            <a:r>
              <a:rPr lang="en-US" sz="1600" b="1" dirty="0" err="1" smtClean="0"/>
              <a:t>t</a:t>
            </a:r>
            <a:r>
              <a:rPr lang="en-US" sz="1600" b="1" dirty="0" smtClean="0"/>
              <a:t>=0 forward limits </a:t>
            </a:r>
            <a:r>
              <a:rPr lang="en-US" sz="1600" b="1" i="1" dirty="0" err="1" smtClean="0"/>
              <a:t>E</a:t>
            </a:r>
            <a:r>
              <a:rPr lang="en-US" sz="1600" b="1" i="1" baseline="30000" dirty="0" err="1" smtClean="0"/>
              <a:t>q</a:t>
            </a:r>
            <a:r>
              <a:rPr lang="en-US" sz="1600" b="1" i="1" dirty="0" smtClean="0"/>
              <a:t>, </a:t>
            </a:r>
            <a:r>
              <a:rPr lang="en-US" sz="1600" b="1" i="1" dirty="0" err="1" smtClean="0"/>
              <a:t>E</a:t>
            </a:r>
            <a:r>
              <a:rPr lang="en-US" sz="1600" b="1" i="1" baseline="30000" dirty="0" err="1" smtClean="0"/>
              <a:t>g</a:t>
            </a:r>
            <a:r>
              <a:rPr lang="en-US" sz="1600" b="1" i="1" baseline="30000" dirty="0" smtClean="0"/>
              <a:t> </a:t>
            </a:r>
            <a:r>
              <a:rPr lang="en-US" sz="1600" b="1" baseline="30000" dirty="0" smtClean="0"/>
              <a:t> </a:t>
            </a:r>
            <a:r>
              <a:rPr lang="en-US" sz="1600" b="1" dirty="0" smtClean="0"/>
              <a:t>are unknown)</a:t>
            </a:r>
          </a:p>
          <a:p>
            <a:pPr marL="228600" indent="-228600"/>
            <a:endParaRPr lang="en-US" sz="1600" b="1" dirty="0" smtClean="0"/>
          </a:p>
          <a:p>
            <a:pPr marL="228600" indent="-228600">
              <a:buFont typeface="Wingdings" charset="2"/>
              <a:buChar char="Ø"/>
            </a:pPr>
            <a:r>
              <a:rPr lang="en-US" sz="1600" b="1" dirty="0" smtClean="0"/>
              <a:t>Excellent reconstruction of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sea</a:t>
            </a:r>
            <a:r>
              <a:rPr lang="en-US" sz="1600" b="1" i="1" dirty="0" smtClean="0"/>
              <a:t>, </a:t>
            </a:r>
            <a:r>
              <a:rPr lang="en-US" sz="1600" b="1" i="1" dirty="0" err="1" smtClean="0"/>
              <a:t>H</a:t>
            </a:r>
            <a:r>
              <a:rPr lang="en-US" sz="1600" b="1" i="1" baseline="30000" dirty="0" err="1" smtClean="0"/>
              <a:t>sea</a:t>
            </a:r>
            <a:r>
              <a:rPr lang="en-US" sz="1600" b="1" i="1" baseline="30000" dirty="0" smtClean="0"/>
              <a:t> </a:t>
            </a:r>
            <a:r>
              <a:rPr lang="en-US" sz="1600" b="1" baseline="30000" dirty="0" smtClean="0"/>
              <a:t> </a:t>
            </a:r>
            <a:r>
              <a:rPr lang="en-US" sz="1600" b="1" dirty="0" smtClean="0"/>
              <a:t>and good reconstruction of </a:t>
            </a:r>
            <a:r>
              <a:rPr lang="en-US" sz="1600" b="1" i="1" dirty="0" smtClean="0"/>
              <a:t>H</a:t>
            </a:r>
            <a:r>
              <a:rPr lang="en-US" sz="1600" b="1" i="1" baseline="30000" dirty="0" smtClean="0"/>
              <a:t>g</a:t>
            </a:r>
            <a:r>
              <a:rPr lang="en-US" sz="1600" b="1" i="1" dirty="0" smtClean="0"/>
              <a:t> </a:t>
            </a:r>
            <a:r>
              <a:rPr lang="en-US" sz="1600" b="1" dirty="0" smtClean="0"/>
              <a:t>(from </a:t>
            </a:r>
            <a:r>
              <a:rPr lang="en-US" sz="1600" b="1" i="1" dirty="0" err="1" smtClean="0"/>
              <a:t>dσ/dt</a:t>
            </a:r>
            <a:r>
              <a:rPr lang="en-US" sz="1600" b="1" dirty="0" smtClean="0"/>
              <a:t>)</a:t>
            </a:r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Summary</a:t>
            </a:r>
          </a:p>
        </p:txBody>
      </p:sp>
      <p:sp>
        <p:nvSpPr>
          <p:cNvPr id="64517" name="Text Box 2"/>
          <p:cNvSpPr txBox="1">
            <a:spLocks noChangeArrowheads="1"/>
          </p:cNvSpPr>
          <p:nvPr/>
        </p:nvSpPr>
        <p:spPr bwMode="auto">
          <a:xfrm>
            <a:off x="114238" y="694220"/>
            <a:ext cx="9034802" cy="330300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48029" rIns="92276" bIns="48029">
            <a:prstTxWarp prst="textNoShape">
              <a:avLst/>
            </a:prstTxWarp>
            <a:spAutoFit/>
          </a:bodyPr>
          <a:lstStyle/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lot of experience carried over from HERA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Simulation shows how an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eRHIC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can much improve our knowledge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as from HERA </a:t>
            </a: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A fine binning of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x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-sec and symmetries will be possible, uncertainties mostly dominated by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systematics</a:t>
            </a:r>
            <a:endParaRPr lang="en-GB" sz="20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  <a:p>
            <a:pPr marL="240144" indent="-240144">
              <a:lnSpc>
                <a:spcPct val="150000"/>
              </a:lnSpc>
              <a:buClr>
                <a:srgbClr val="000080"/>
              </a:buClr>
              <a:buSzPct val="70000"/>
              <a:buFont typeface="Wingdings" charset="2"/>
              <a:buChar char="Ø"/>
              <a:tabLst>
                <a:tab pos="240144" algn="l"/>
                <a:tab pos="710427" algn="l"/>
                <a:tab pos="1182378" algn="l"/>
                <a:tab pos="1654327" algn="l"/>
                <a:tab pos="2126278" algn="l"/>
                <a:tab pos="2598228" algn="l"/>
                <a:tab pos="3070179" algn="l"/>
                <a:tab pos="3542128" algn="l"/>
                <a:tab pos="4014079" algn="l"/>
                <a:tab pos="4486029" algn="l"/>
                <a:tab pos="4957980" algn="l"/>
                <a:tab pos="5429929" algn="l"/>
                <a:tab pos="5901880" algn="l"/>
                <a:tab pos="6373830" algn="l"/>
                <a:tab pos="6845781" algn="l"/>
                <a:tab pos="7317730" algn="l"/>
                <a:tab pos="7789681" algn="l"/>
                <a:tab pos="8261631" algn="l"/>
                <a:tab pos="8733582" algn="l"/>
                <a:tab pos="9205532" algn="l"/>
                <a:tab pos="9677482" algn="l"/>
              </a:tabLst>
            </a:pP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Large potential for an accurate 2+1D imaging of the polarized and </a:t>
            </a:r>
            <a:r>
              <a:rPr lang="en-GB" sz="2000" b="1" dirty="0" err="1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unpolarized</a:t>
            </a:r>
            <a:r>
              <a:rPr lang="en-GB" sz="2000" b="1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 quarks and gluons inside the hadrons (and nuclei!)</a:t>
            </a:r>
            <a:endParaRPr lang="en-GB" sz="2300" b="1" dirty="0" smtClean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64518" name="Line 3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Text Box 1"/>
          <p:cNvSpPr txBox="1">
            <a:spLocks noChangeArrowheads="1"/>
          </p:cNvSpPr>
          <p:nvPr/>
        </p:nvSpPr>
        <p:spPr bwMode="auto">
          <a:xfrm>
            <a:off x="3663950" y="2893839"/>
            <a:ext cx="2404084" cy="8509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91520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9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Back up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15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37010" y="800632"/>
            <a:ext cx="3549211" cy="3075983"/>
            <a:chOff x="457200" y="875336"/>
            <a:chExt cx="3549211" cy="30759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875336"/>
              <a:ext cx="3549211" cy="3075983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992106" y="1237615"/>
              <a:ext cx="1327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20x250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501301" y="830152"/>
            <a:ext cx="3505689" cy="3035791"/>
            <a:chOff x="5181111" y="915528"/>
            <a:chExt cx="3505689" cy="303579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81111" y="915528"/>
              <a:ext cx="3505689" cy="303579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718524" y="1314681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5x50 </a:t>
              </a:r>
              <a:r>
                <a:rPr lang="en-US" b="1" dirty="0" err="1" smtClean="0">
                  <a:solidFill>
                    <a:srgbClr val="FF0000"/>
                  </a:solidFill>
                </a:rPr>
                <a:t>GeV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999587" y="652916"/>
            <a:ext cx="5524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Accepted </a:t>
            </a:r>
            <a:r>
              <a:rPr lang="en-US" sz="1600" b="1" dirty="0" err="1" smtClean="0"/>
              <a:t>in“Roman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Pot”(example</a:t>
            </a:r>
            <a:r>
              <a:rPr lang="en-US" sz="1600" b="1" dirty="0" smtClean="0"/>
              <a:t>) at </a:t>
            </a:r>
            <a:r>
              <a:rPr lang="en-US" sz="1600" b="1" dirty="0" err="1" smtClean="0"/>
              <a:t>s</a:t>
            </a:r>
            <a:r>
              <a:rPr lang="en-US" sz="1600" b="1" dirty="0" smtClean="0"/>
              <a:t>=20m</a:t>
            </a:r>
            <a:endParaRPr lang="en-US" sz="1600" b="1" dirty="0"/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438" y="674260"/>
            <a:ext cx="17128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J-H Lee</a:t>
            </a:r>
            <a:endParaRPr lang="en-US" sz="1600" b="1" dirty="0">
              <a:solidFill>
                <a:srgbClr val="0000FF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633960" y="4190799"/>
            <a:ext cx="3366063" cy="1663241"/>
            <a:chOff x="5829279" y="2228441"/>
            <a:chExt cx="3366063" cy="1663241"/>
          </a:xfrm>
        </p:grpSpPr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7002465" y="2710903"/>
              <a:ext cx="1718153" cy="422452"/>
            </a:xfrm>
            <a:prstGeom prst="rect">
              <a:avLst/>
            </a:prstGeom>
            <a:noFill/>
            <a:ln w="1908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94545" tIns="49163" rIns="94545" bIns="49163">
              <a:prstTxWarp prst="textNoShape">
                <a:avLst/>
              </a:prstTxWarp>
              <a:spAutoFit/>
            </a:bodyPr>
            <a:lstStyle/>
            <a:p>
              <a:pPr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sz="2100" b="1" dirty="0" err="1">
                  <a:solidFill>
                    <a:srgbClr val="333399"/>
                  </a:solidFill>
                  <a:latin typeface="URW Chancery L" charset="0"/>
                </a:rPr>
                <a:t>L</a:t>
              </a:r>
              <a:r>
                <a:rPr lang="it-IT" sz="2100" b="1" dirty="0">
                  <a:solidFill>
                    <a:srgbClr val="333399"/>
                  </a:solidFill>
                </a:rPr>
                <a:t> = 27.77 pb</a:t>
              </a:r>
              <a:r>
                <a:rPr lang="it-IT" sz="2100" b="1" baseline="30000" dirty="0">
                  <a:solidFill>
                    <a:srgbClr val="333399"/>
                  </a:solidFill>
                </a:rPr>
                <a:t>-1</a:t>
              </a:r>
            </a:p>
          </p:txBody>
        </p:sp>
        <p:pic>
          <p:nvPicPr>
            <p:cNvPr id="25" name="Picture 2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71572" y="2680395"/>
              <a:ext cx="850058" cy="6739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6" name="Down Arrow 25"/>
            <p:cNvSpPr/>
            <p:nvPr/>
          </p:nvSpPr>
          <p:spPr bwMode="auto">
            <a:xfrm>
              <a:off x="7736967" y="3208514"/>
              <a:ext cx="348658" cy="238354"/>
            </a:xfrm>
            <a:prstGeom prst="downArrow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058" tIns="48029" rIns="96058" bIns="48029" numCol="1" rtlCol="0" anchor="t" anchorCtr="0" compatLnSpc="1">
              <a:prstTxWarp prst="textNoShape">
                <a:avLst/>
              </a:prstTxWarp>
            </a:bodyPr>
            <a:lstStyle/>
            <a:p>
              <a:pPr defTabSz="471951" fontAlgn="base">
                <a:lnSpc>
                  <a:spcPct val="58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19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19575" y="3403078"/>
              <a:ext cx="2275767" cy="373995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55 events </a:t>
              </a:r>
              <a:r>
                <a:rPr lang="en-US" dirty="0" smtClean="0">
                  <a:solidFill>
                    <a:srgbClr val="000090"/>
                  </a:solidFill>
                </a:rPr>
                <a:t>(DVCS + BH)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829279" y="2228441"/>
              <a:ext cx="1732875" cy="312440"/>
            </a:xfrm>
            <a:prstGeom prst="rect">
              <a:avLst/>
            </a:prstGeom>
            <a:noFill/>
          </p:spPr>
          <p:txBody>
            <a:bodyPr wrap="none" lIns="96058" tIns="48029" rIns="96058" bIns="48029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400" b="1" dirty="0" smtClean="0">
                  <a:solidFill>
                    <a:schemeClr val="tx1"/>
                  </a:solidFill>
                </a:rPr>
                <a:t>Roman </a:t>
              </a:r>
              <a:r>
                <a:rPr lang="en-US" sz="1400" b="1" dirty="0" smtClean="0"/>
                <a:t>Pots at HERA</a:t>
              </a:r>
              <a:endParaRPr lang="en-US" sz="1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29279" y="2228441"/>
              <a:ext cx="3279789" cy="1663241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3831568" y="1270633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>
                <a:solidFill>
                  <a:srgbClr val="000090"/>
                </a:solidFill>
              </a:rPr>
              <a:t>Quadrupoles</a:t>
            </a:r>
            <a:r>
              <a:rPr lang="en-US" sz="1400" b="1" dirty="0" smtClean="0">
                <a:solidFill>
                  <a:srgbClr val="000090"/>
                </a:solidFill>
              </a:rPr>
              <a:t> acceptance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31568" y="2624978"/>
            <a:ext cx="120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0000"/>
                </a:solidFill>
              </a:rPr>
              <a:t>10</a:t>
            </a:r>
            <a:r>
              <a:rPr lang="en-US" sz="1400" b="1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s </a:t>
            </a:r>
            <a:r>
              <a:rPr lang="en-US" sz="1400" b="1" dirty="0" smtClean="0">
                <a:solidFill>
                  <a:srgbClr val="FF0000"/>
                </a:solidFill>
              </a:rPr>
              <a:t>from the beam-pipe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cxnSp>
        <p:nvCxnSpPr>
          <p:cNvPr id="33" name="Straight Arrow Connector 32"/>
          <p:cNvCxnSpPr>
            <a:stCxn id="30" idx="1"/>
          </p:cNvCxnSpPr>
          <p:nvPr/>
        </p:nvCxnSpPr>
        <p:spPr>
          <a:xfrm rot="10800000" flipV="1">
            <a:off x="1963504" y="1532243"/>
            <a:ext cx="1868064" cy="4420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3"/>
          </p:cNvCxnSpPr>
          <p:nvPr/>
        </p:nvCxnSpPr>
        <p:spPr>
          <a:xfrm>
            <a:off x="5037606" y="1532243"/>
            <a:ext cx="2019548" cy="4420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1"/>
          </p:cNvCxnSpPr>
          <p:nvPr/>
        </p:nvCxnSpPr>
        <p:spPr>
          <a:xfrm rot="10800000">
            <a:off x="1999588" y="2347818"/>
            <a:ext cx="1831980" cy="538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</p:cNvCxnSpPr>
          <p:nvPr/>
        </p:nvCxnSpPr>
        <p:spPr>
          <a:xfrm flipV="1">
            <a:off x="5037606" y="2347810"/>
            <a:ext cx="2096280" cy="5387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" y="3969492"/>
            <a:ext cx="551615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high‐</a:t>
            </a:r>
            <a:r>
              <a:rPr lang="en-US" dirty="0" err="1" smtClean="0"/>
              <a:t>t</a:t>
            </a:r>
            <a:r>
              <a:rPr lang="en-US" dirty="0" smtClean="0"/>
              <a:t> acceptance mainly limited by magnet aperture</a:t>
            </a:r>
          </a:p>
          <a:p>
            <a:r>
              <a:rPr lang="en-US" dirty="0" smtClean="0"/>
              <a:t>• low‐</a:t>
            </a:r>
            <a:r>
              <a:rPr lang="en-US" dirty="0" err="1" smtClean="0"/>
              <a:t>t</a:t>
            </a:r>
            <a:r>
              <a:rPr lang="en-US" dirty="0" smtClean="0"/>
              <a:t> acceptance limited by beam envelop (~10σ)</a:t>
            </a:r>
          </a:p>
          <a:p>
            <a:r>
              <a:rPr lang="en-US" dirty="0" smtClean="0"/>
              <a:t>• </a:t>
            </a:r>
            <a:r>
              <a:rPr lang="en-US" dirty="0" err="1" smtClean="0"/>
              <a:t>t</a:t>
            </a:r>
            <a:r>
              <a:rPr lang="en-US" dirty="0" smtClean="0"/>
              <a:t>‐resolution limited by</a:t>
            </a:r>
          </a:p>
          <a:p>
            <a:pPr lvl="1"/>
            <a:r>
              <a:rPr lang="en-US" dirty="0" smtClean="0"/>
              <a:t>– beam angular divergence ~100μrad for small </a:t>
            </a:r>
            <a:r>
              <a:rPr lang="en-US" dirty="0" err="1" smtClean="0"/>
              <a:t>t</a:t>
            </a:r>
            <a:endParaRPr lang="en-US" dirty="0" smtClean="0"/>
          </a:p>
          <a:p>
            <a:pPr lvl="1"/>
            <a:r>
              <a:rPr lang="en-US" dirty="0" smtClean="0"/>
              <a:t>– uncertainties in vertex (</a:t>
            </a:r>
            <a:r>
              <a:rPr lang="en-US" dirty="0" err="1" smtClean="0"/>
              <a:t>x,y,z</a:t>
            </a:r>
            <a:r>
              <a:rPr lang="en-US" dirty="0" smtClean="0"/>
              <a:t>) and transport</a:t>
            </a:r>
          </a:p>
          <a:p>
            <a:pPr lvl="1"/>
            <a:r>
              <a:rPr lang="en-US" dirty="0" smtClean="0"/>
              <a:t>– ~&lt;5-10% resolution in </a:t>
            </a:r>
            <a:r>
              <a:rPr lang="en-US" dirty="0" err="1" smtClean="0"/>
              <a:t>t</a:t>
            </a:r>
            <a:r>
              <a:rPr lang="en-US" dirty="0" smtClean="0"/>
              <a:t> (RP at STAR)</a:t>
            </a:r>
            <a:endParaRPr lang="en-US" dirty="0"/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Direct |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 measurement @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eRHIC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Scanning the phase space…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34" name="Date Placeholder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5721976" y="1688692"/>
            <a:ext cx="3308021" cy="107720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sz="16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sz="16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sz="1600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47422" y="796507"/>
            <a:ext cx="3257384" cy="830997"/>
          </a:xfrm>
          <a:prstGeom prst="rect">
            <a:avLst/>
          </a:prstGeom>
          <a:noFill/>
          <a:ln w="127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EIC </a:t>
            </a:r>
            <a:r>
              <a:rPr lang="en-US" sz="1600" b="1" dirty="0" err="1" smtClean="0"/>
              <a:t>lumi</a:t>
            </a:r>
            <a:r>
              <a:rPr lang="en-US" sz="1600" b="1" dirty="0" smtClean="0"/>
              <a:t>: </a:t>
            </a:r>
          </a:p>
          <a:p>
            <a:r>
              <a:rPr lang="en-US" sz="1600" b="1" dirty="0" smtClean="0"/>
              <a:t>~10 fb</a:t>
            </a:r>
            <a:r>
              <a:rPr lang="en-US" sz="1600" b="1" baseline="30000" dirty="0" smtClean="0"/>
              <a:t>-1</a:t>
            </a:r>
            <a:r>
              <a:rPr lang="en-US" sz="1600" b="1" dirty="0" smtClean="0"/>
              <a:t>/year @ stage 1 – 5x100</a:t>
            </a:r>
          </a:p>
          <a:p>
            <a:r>
              <a:rPr lang="en-US" sz="1600" b="1" dirty="0" smtClean="0"/>
              <a:t>~10 fb</a:t>
            </a:r>
            <a:r>
              <a:rPr lang="en-US" sz="1600" b="1" baseline="30000" dirty="0" smtClean="0"/>
              <a:t>-1</a:t>
            </a:r>
            <a:r>
              <a:rPr lang="en-US" sz="1600" b="1" dirty="0" smtClean="0"/>
              <a:t>/month @ stage 2 – 20x250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302504" y="3365224"/>
            <a:ext cx="3537424" cy="2531676"/>
            <a:chOff x="5302504" y="3526358"/>
            <a:chExt cx="3161792" cy="2295208"/>
          </a:xfrm>
        </p:grpSpPr>
        <p:pic>
          <p:nvPicPr>
            <p:cNvPr id="33" name="Picture 32" descr="DVCS.x.Q2.5x100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2"/>
                <a:stretch>
                  <a:fillRect/>
                </a:stretch>
              </p:blipFill>
            </mc:Choice>
            <mc:Fallback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5302504" y="3680247"/>
              <a:ext cx="3161792" cy="2141319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6874266" y="3526358"/>
              <a:ext cx="959349" cy="27902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5 X 100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935300" y="5851947"/>
            <a:ext cx="6638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Clr>
                <a:srgbClr val="0000FF"/>
              </a:buClr>
              <a:defRPr/>
            </a:pPr>
            <a:r>
              <a:rPr lang="en-US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… we can do a fine binning in Q2 and W… and even in |</a:t>
            </a:r>
            <a:r>
              <a:rPr lang="en-US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t</a:t>
            </a:r>
            <a:r>
              <a:rPr lang="en-US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|</a:t>
            </a: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0" y="3365224"/>
            <a:ext cx="3538737" cy="2562057"/>
            <a:chOff x="0" y="3526358"/>
            <a:chExt cx="3206651" cy="2325589"/>
          </a:xfrm>
        </p:grpSpPr>
        <p:pic>
          <p:nvPicPr>
            <p:cNvPr id="31" name="Picture 30" descr="DVCS.x.Q2.20x250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4"/>
                <a:stretch>
                  <a:fillRect/>
                </a:stretch>
              </p:blipFill>
            </mc:Choice>
            <mc:Fallback>
              <p:blipFill>
                <a:blip r:embed="rId5"/>
                <a:stretch>
                  <a:fillRect/>
                </a:stretch>
              </p:blipFill>
            </mc:Fallback>
          </mc:AlternateContent>
          <p:spPr>
            <a:xfrm>
              <a:off x="0" y="3680247"/>
              <a:ext cx="3206651" cy="2171700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1689841" y="3526358"/>
              <a:ext cx="959349" cy="27937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20 X 250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5" name="Picture 11" descr="EIClogo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7531" y="3864913"/>
            <a:ext cx="729101" cy="66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Group 39"/>
          <p:cNvGrpSpPr/>
          <p:nvPr/>
        </p:nvGrpSpPr>
        <p:grpSpPr>
          <a:xfrm>
            <a:off x="159081" y="726763"/>
            <a:ext cx="5506700" cy="1853781"/>
            <a:chOff x="159081" y="639915"/>
            <a:chExt cx="5506700" cy="1853781"/>
          </a:xfrm>
        </p:grpSpPr>
        <p:pic>
          <p:nvPicPr>
            <p:cNvPr id="22" name="Picture 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13356" y="944784"/>
              <a:ext cx="2667293" cy="14536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grpSp>
          <p:nvGrpSpPr>
            <p:cNvPr id="2" name="Group 11"/>
            <p:cNvGrpSpPr>
              <a:grpSpLocks noChangeAspect="1"/>
            </p:cNvGrpSpPr>
            <p:nvPr/>
          </p:nvGrpSpPr>
          <p:grpSpPr bwMode="auto">
            <a:xfrm>
              <a:off x="2840097" y="972877"/>
              <a:ext cx="2803974" cy="1425581"/>
              <a:chOff x="2850" y="2063"/>
              <a:chExt cx="2456" cy="1270"/>
            </a:xfrm>
          </p:grpSpPr>
          <p:pic>
            <p:nvPicPr>
              <p:cNvPr id="28" name="Picture 12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850" y="2063"/>
                <a:ext cx="2456" cy="1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29" name="Rectangle 13"/>
              <p:cNvSpPr>
                <a:spLocks noChangeArrowheads="1"/>
              </p:cNvSpPr>
              <p:nvPr/>
            </p:nvSpPr>
            <p:spPr bwMode="auto">
              <a:xfrm>
                <a:off x="4966" y="2381"/>
                <a:ext cx="227" cy="11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6" name="Rectangle 35"/>
            <p:cNvSpPr/>
            <p:nvPr/>
          </p:nvSpPr>
          <p:spPr>
            <a:xfrm>
              <a:off x="1972980" y="639915"/>
              <a:ext cx="2467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DVCS |</a:t>
              </a:r>
              <a:r>
                <a:rPr lang="en-US" b="1" dirty="0" err="1" smtClean="0">
                  <a:solidFill>
                    <a:srgbClr val="000090"/>
                  </a:solidFill>
                </a:rPr>
                <a:t>t</a:t>
              </a:r>
              <a:r>
                <a:rPr lang="en-US" b="1" dirty="0" smtClean="0">
                  <a:solidFill>
                    <a:srgbClr val="000090"/>
                  </a:solidFill>
                </a:rPr>
                <a:t>|-slope @ HERA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59081" y="726763"/>
              <a:ext cx="5506700" cy="1766933"/>
            </a:xfrm>
            <a:prstGeom prst="rect">
              <a:avLst/>
            </a:prstGeom>
            <a:noFill/>
            <a:ln w="38100" cmpd="sng"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MC simulation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6261" y="1716540"/>
            <a:ext cx="8789529" cy="455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3407" indent="-123407">
              <a:buFont typeface="Wingdings" charset="2"/>
              <a:buChar char="ü"/>
            </a:pP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, evolved at NLO by an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indipendent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code which provides tables of CFF</a:t>
            </a:r>
          </a:p>
          <a:p>
            <a:pPr marL="123407" indent="-123407"/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       -  at LO, the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CFFs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are just a convolution of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: </a:t>
            </a: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provide the real and imaginary parts of Compton form factors (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CFFs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), used to calculate cross sections for DVCS and DVCS-BH interference. </a:t>
            </a: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/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Arial"/>
              <a:buChar char="•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                             -&gt; The B slope is allowed to be </a:t>
            </a:r>
            <a:r>
              <a:rPr lang="en-US" sz="1600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costant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 or to vary with Q</a:t>
            </a:r>
            <a:r>
              <a:rPr lang="en-US" sz="1600" baseline="30000" dirty="0" smtClean="0">
                <a:solidFill>
                  <a:srgbClr val="0000FF"/>
                </a:solidFill>
                <a:latin typeface="Comic Sans MS"/>
                <a:cs typeface="Comic Sans MS"/>
              </a:rPr>
              <a:t>2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:</a:t>
            </a:r>
          </a:p>
          <a:p>
            <a:pPr marL="123407" indent="-123407">
              <a:buFont typeface="Wingdings" charset="2"/>
              <a:buChar char="ü"/>
            </a:pPr>
            <a:endParaRPr lang="en-US" sz="16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Proton dissociation (</a:t>
            </a:r>
            <a:r>
              <a:rPr lang="en-US" sz="1600" i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ep</a:t>
            </a:r>
            <a:r>
              <a:rPr lang="en-US" sz="1600" i="1" dirty="0" smtClean="0">
                <a:solidFill>
                  <a:srgbClr val="0000FF"/>
                </a:solidFill>
                <a:latin typeface="Comic Sans MS"/>
                <a:cs typeface="Comic Sans MS"/>
              </a:rPr>
              <a:t> → </a:t>
            </a:r>
            <a:r>
              <a:rPr lang="en-US" sz="1600" i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eγY</a:t>
            </a: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) can be included</a:t>
            </a:r>
          </a:p>
          <a:p>
            <a:pPr marL="123407" indent="-123407">
              <a:buFont typeface="Wingdings" charset="2"/>
              <a:buChar char="ü"/>
            </a:pPr>
            <a:r>
              <a:rPr lang="en-US" sz="1600" dirty="0" smtClean="0">
                <a:solidFill>
                  <a:srgbClr val="0000FF"/>
                </a:solidFill>
                <a:latin typeface="Comic Sans MS"/>
                <a:cs typeface="Comic Sans MS"/>
              </a:rPr>
              <a:t>Other non-GPD based models are implemented like FFS, D</a:t>
            </a: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D    </a:t>
            </a:r>
            <a:endParaRPr lang="en-US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593850" y="2282578"/>
          <a:ext cx="4076700" cy="488950"/>
        </p:xfrm>
        <a:graphic>
          <a:graphicData uri="http://schemas.openxmlformats.org/presentationml/2006/ole">
            <p:oleObj spid="_x0000_s177154" name="Equation" r:id="rId3" imgW="3708400" imgH="444500" progId="Equation.3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06556" y="1015514"/>
            <a:ext cx="8926593" cy="64633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is 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 [</a:t>
            </a:r>
            <a:r>
              <a:rPr lang="en-GB" dirty="0" smtClean="0">
                <a:latin typeface="Times New Roman" charset="0"/>
              </a:rPr>
              <a:t>All </a:t>
            </a:r>
            <a:r>
              <a:rPr lang="en-GB" dirty="0" err="1" smtClean="0">
                <a:latin typeface="Times New Roman" charset="0"/>
              </a:rPr>
              <a:t>ref.s</a:t>
            </a:r>
            <a:r>
              <a:rPr lang="en-GB" dirty="0" smtClean="0">
                <a:latin typeface="Times New Roman" charset="0"/>
              </a:rPr>
              <a:t> in: </a:t>
            </a:r>
            <a:r>
              <a:rPr lang="en-US" dirty="0" smtClean="0">
                <a:latin typeface="Times New Roman" charset="0"/>
                <a:hlinkClick r:id="rId4"/>
              </a:rPr>
              <a:t>http://durpdg.dur.ac.uk/hepdata/dvcs.html</a:t>
            </a:r>
            <a:r>
              <a:rPr lang="en-US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50463" y="666286"/>
            <a:ext cx="6679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Written by E. Perez, L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Schoeffel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, L. </a:t>
            </a:r>
            <a:r>
              <a:rPr lang="en-GB" dirty="0" err="1" smtClean="0">
                <a:solidFill>
                  <a:srgbClr val="FF0000"/>
                </a:solidFill>
                <a:latin typeface="Times New Roman" charset="0"/>
              </a:rPr>
              <a:t>Favart</a:t>
            </a: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graphicFrame>
        <p:nvGraphicFramePr>
          <p:cNvPr id="38918" name="Object 6"/>
          <p:cNvGraphicFramePr>
            <a:graphicFrameLocks noChangeAspect="1"/>
          </p:cNvGraphicFramePr>
          <p:nvPr/>
        </p:nvGraphicFramePr>
        <p:xfrm>
          <a:off x="546100" y="3462648"/>
          <a:ext cx="2824163" cy="522287"/>
        </p:xfrm>
        <a:graphic>
          <a:graphicData uri="http://schemas.openxmlformats.org/presentationml/2006/ole">
            <p:oleObj spid="_x0000_s177155" name="Equation" r:id="rId5" imgW="2336800" imgH="431800" progId="Equation.3">
              <p:embed/>
            </p:oleObj>
          </a:graphicData>
        </a:graphic>
      </p:graphicFrame>
      <p:graphicFrame>
        <p:nvGraphicFramePr>
          <p:cNvPr id="38919" name="Object 7"/>
          <p:cNvGraphicFramePr>
            <a:graphicFrameLocks noChangeAspect="1"/>
          </p:cNvGraphicFramePr>
          <p:nvPr/>
        </p:nvGraphicFramePr>
        <p:xfrm>
          <a:off x="682900" y="4177023"/>
          <a:ext cx="785813" cy="190500"/>
        </p:xfrm>
        <a:graphic>
          <a:graphicData uri="http://schemas.openxmlformats.org/presentationml/2006/ole">
            <p:oleObj spid="_x0000_s177156" name="Equation" r:id="rId6" imgW="736600" imgH="177800" progId="Equation.3">
              <p:embed/>
            </p:oleObj>
          </a:graphicData>
        </a:graphic>
      </p:graphicFrame>
      <p:graphicFrame>
        <p:nvGraphicFramePr>
          <p:cNvPr id="38920" name="Object 8"/>
          <p:cNvGraphicFramePr>
            <a:graphicFrameLocks noChangeAspect="1"/>
          </p:cNvGraphicFramePr>
          <p:nvPr/>
        </p:nvGraphicFramePr>
        <p:xfrm>
          <a:off x="651150" y="4534210"/>
          <a:ext cx="858838" cy="190500"/>
        </p:xfrm>
        <a:graphic>
          <a:graphicData uri="http://schemas.openxmlformats.org/presentationml/2006/ole">
            <p:oleObj spid="_x0000_s177157" name="Equation" r:id="rId7" imgW="800100" imgH="177800" progId="Equation.3">
              <p:embed/>
            </p:oleObj>
          </a:graphicData>
        </a:graphic>
      </p:graphicFrame>
      <p:graphicFrame>
        <p:nvGraphicFramePr>
          <p:cNvPr id="38921" name="Object 9"/>
          <p:cNvGraphicFramePr>
            <a:graphicFrameLocks noChangeAspect="1"/>
          </p:cNvGraphicFramePr>
          <p:nvPr/>
        </p:nvGraphicFramePr>
        <p:xfrm>
          <a:off x="2160863" y="4270685"/>
          <a:ext cx="785812" cy="420688"/>
        </p:xfrm>
        <a:graphic>
          <a:graphicData uri="http://schemas.openxmlformats.org/presentationml/2006/ole">
            <p:oleObj spid="_x0000_s177158" name="Equation" r:id="rId8" imgW="711200" imgH="381000" progId="Equation.3">
              <p:embed/>
            </p:oleObj>
          </a:graphicData>
        </a:graphic>
      </p:graphicFrame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4211276" y="3419870"/>
          <a:ext cx="4706938" cy="1606550"/>
        </p:xfrm>
        <a:graphic>
          <a:graphicData uri="http://schemas.openxmlformats.org/presentationml/2006/ole">
            <p:oleObj spid="_x0000_s177159" name="Equation" r:id="rId9" imgW="4279900" imgH="1460500" progId="Equation.3">
              <p:embed/>
            </p:oleObj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582893" y="5086834"/>
          <a:ext cx="1517650" cy="522288"/>
        </p:xfrm>
        <a:graphic>
          <a:graphicData uri="http://schemas.openxmlformats.org/presentationml/2006/ole">
            <p:oleObj spid="_x0000_s177160" name="Equation" r:id="rId10" imgW="1143000" imgH="393700" progId="Equation.3">
              <p:embed/>
            </p:oleObj>
          </a:graphicData>
        </a:graphic>
      </p:graphicFrame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4" descr="20x25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1600" y="647700"/>
            <a:ext cx="4813300" cy="4813300"/>
          </a:xfrm>
          <a:prstGeom prst="rect">
            <a:avLst/>
          </a:prstGeom>
        </p:spPr>
      </p:pic>
      <p:pic>
        <p:nvPicPr>
          <p:cNvPr id="6" name="Picture 5" descr="5x100_bh_dvcs_energie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521200" y="647700"/>
            <a:ext cx="4813300" cy="4813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8500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918366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76166" y="2755900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76166" y="5091668"/>
            <a:ext cx="461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18366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349608" y="5091668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349608" y="2755900"/>
            <a:ext cx="400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Eγ</a:t>
            </a:r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>
            <a:off x="5091968" y="721440"/>
            <a:ext cx="219734" cy="431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4800" y="5352534"/>
            <a:ext cx="4981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BH electron has very low energy (often below 1 </a:t>
            </a:r>
            <a:r>
              <a:rPr lang="en-US" sz="1600" b="1" dirty="0" err="1" smtClean="0"/>
              <a:t>GeV</a:t>
            </a:r>
            <a:r>
              <a:rPr lang="en-US" sz="1600" b="1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Photon for BH (ISR) goes often forward (trough the beam pipe)</a:t>
            </a:r>
          </a:p>
          <a:p>
            <a:endParaRPr lang="en-US" sz="1600" b="1" dirty="0"/>
          </a:p>
        </p:txBody>
      </p:sp>
      <p:sp>
        <p:nvSpPr>
          <p:cNvPr id="22" name="Notched Right Arrow 21"/>
          <p:cNvSpPr/>
          <p:nvPr/>
        </p:nvSpPr>
        <p:spPr>
          <a:xfrm rot="7834775">
            <a:off x="555747" y="798036"/>
            <a:ext cx="345372" cy="203996"/>
          </a:xfrm>
          <a:prstGeom prst="notch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918366" y="4689602"/>
            <a:ext cx="5779289" cy="1446710"/>
            <a:chOff x="2918366" y="4689602"/>
            <a:chExt cx="5779289" cy="1446710"/>
          </a:xfrm>
        </p:grpSpPr>
        <p:sp>
          <p:nvSpPr>
            <p:cNvPr id="19" name="TextBox 18"/>
            <p:cNvSpPr txBox="1"/>
            <p:nvPr/>
          </p:nvSpPr>
          <p:spPr>
            <a:xfrm>
              <a:off x="5222288" y="5551536"/>
              <a:ext cx="3475367" cy="584776"/>
            </a:xfrm>
            <a:prstGeom prst="rect">
              <a:avLst/>
            </a:prstGeom>
            <a:noFill/>
            <a:ln w="2222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Important: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em</a:t>
              </a:r>
              <a:r>
                <a:rPr lang="en-US" sz="1600" b="1" dirty="0" smtClean="0">
                  <a:solidFill>
                    <a:srgbClr val="000090"/>
                  </a:solidFill>
                </a:rPr>
                <a:t> Cal must discriminate clusters above noise down to 1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GeV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21" name="Straight Arrow Connector 20"/>
            <p:cNvCxnSpPr>
              <a:stCxn id="19" idx="0"/>
            </p:cNvCxnSpPr>
            <p:nvPr/>
          </p:nvCxnSpPr>
          <p:spPr>
            <a:xfrm rot="16200000" flipV="1">
              <a:off x="4508202" y="3099766"/>
              <a:ext cx="861934" cy="404160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19" idx="0"/>
            </p:cNvCxnSpPr>
            <p:nvPr/>
          </p:nvCxnSpPr>
          <p:spPr>
            <a:xfrm rot="5400000" flipH="1" flipV="1">
              <a:off x="6832379" y="5034307"/>
              <a:ext cx="644822" cy="38963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rejection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5" name="Picture 4" descr="5x10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470400" y="654050"/>
            <a:ext cx="4851400" cy="4851400"/>
          </a:xfrm>
          <a:prstGeom prst="rect">
            <a:avLst/>
          </a:prstGeom>
        </p:spPr>
      </p:pic>
      <p:sp>
        <p:nvSpPr>
          <p:cNvPr id="15" name="Notched Right Arrow 14"/>
          <p:cNvSpPr/>
          <p:nvPr/>
        </p:nvSpPr>
        <p:spPr>
          <a:xfrm rot="13750311">
            <a:off x="3012882" y="4792516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685168" y="5268321"/>
            <a:ext cx="41761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DVCS most of the photon are less “rear”</a:t>
            </a:r>
          </a:p>
          <a:p>
            <a:r>
              <a:rPr lang="en-US" dirty="0" smtClean="0"/>
              <a:t>Than the electrons: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rejects most of the BH</a:t>
            </a:r>
            <a:endParaRPr lang="en-US" dirty="0"/>
          </a:p>
        </p:txBody>
      </p:sp>
      <p:pic>
        <p:nvPicPr>
          <p:cNvPr id="6" name="Picture 5" descr="20x250_bh_dvcs_nocut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0" y="654050"/>
            <a:ext cx="4781550" cy="4781550"/>
          </a:xfrm>
          <a:prstGeom prst="rect">
            <a:avLst/>
          </a:prstGeom>
        </p:spPr>
      </p:pic>
      <p:sp>
        <p:nvSpPr>
          <p:cNvPr id="14" name="Notched Right Arrow 13"/>
          <p:cNvSpPr/>
          <p:nvPr/>
        </p:nvSpPr>
        <p:spPr>
          <a:xfrm rot="17550478">
            <a:off x="116602" y="4856015"/>
            <a:ext cx="761257" cy="267586"/>
          </a:xfrm>
          <a:prstGeom prst="notchedRightArrow">
            <a:avLst>
              <a:gd name="adj1" fmla="val 56452"/>
              <a:gd name="adj2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20"/>
          <p:cNvGrpSpPr/>
          <p:nvPr/>
        </p:nvGrpSpPr>
        <p:grpSpPr>
          <a:xfrm>
            <a:off x="2362200" y="5225633"/>
            <a:ext cx="2094905" cy="1272977"/>
            <a:chOff x="213356" y="5172273"/>
            <a:chExt cx="2094905" cy="1272977"/>
          </a:xfrm>
        </p:grpSpPr>
        <p:pic>
          <p:nvPicPr>
            <p:cNvPr id="10" name="Picture 32"/>
            <p:cNvPicPr>
              <a:picLocks noChangeAspect="1" noChangeArrowheads="1"/>
            </p:cNvPicPr>
            <p:nvPr/>
          </p:nvPicPr>
          <p:blipFill>
            <a:blip r:embed="rId6"/>
            <a:srcRect l="55154"/>
            <a:stretch>
              <a:fillRect/>
            </a:stretch>
          </p:blipFill>
          <p:spPr bwMode="auto">
            <a:xfrm>
              <a:off x="213356" y="5277473"/>
              <a:ext cx="2094905" cy="116777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728442" y="5172273"/>
              <a:ext cx="11547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and DVCS</a:t>
              </a:r>
              <a:endParaRPr lang="en-US" sz="1400" b="1" dirty="0"/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0" y="5200235"/>
            <a:ext cx="2094905" cy="1260275"/>
            <a:chOff x="2407245" y="5197673"/>
            <a:chExt cx="2094905" cy="1260275"/>
          </a:xfrm>
        </p:grpSpPr>
        <p:pic>
          <p:nvPicPr>
            <p:cNvPr id="9" name="Picture 31"/>
            <p:cNvPicPr>
              <a:picLocks noChangeAspect="1" noChangeArrowheads="1"/>
            </p:cNvPicPr>
            <p:nvPr/>
          </p:nvPicPr>
          <p:blipFill>
            <a:blip r:embed="rId6"/>
            <a:srcRect l="822" r="54330"/>
            <a:stretch>
              <a:fillRect/>
            </a:stretch>
          </p:blipFill>
          <p:spPr bwMode="auto">
            <a:xfrm>
              <a:off x="2407245" y="5290173"/>
              <a:ext cx="2094905" cy="11677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2806700" y="5197673"/>
              <a:ext cx="1252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BH dominated</a:t>
              </a:r>
              <a:endParaRPr lang="en-US" sz="1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18310" y="184994"/>
            <a:ext cx="8152825" cy="609490"/>
          </a:xfr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</p:spPr>
        <p:txBody>
          <a:bodyPr lIns="96058" tIns="233337" rIns="96058" bIns="48029">
            <a:normAutofit fontScale="90000"/>
          </a:bodyPr>
          <a:lstStyle/>
          <a:p>
            <a:pPr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Plan </a:t>
            </a:r>
            <a:r>
              <a:rPr lang="en-GB" sz="2900" b="1" dirty="0">
                <a:solidFill>
                  <a:srgbClr val="FF0000"/>
                </a:solidFill>
              </a:rPr>
              <a:t>of the talk</a:t>
            </a:r>
          </a:p>
        </p:txBody>
      </p:sp>
      <p:sp>
        <p:nvSpPr>
          <p:cNvPr id="20485" name="Line 2"/>
          <p:cNvSpPr>
            <a:spLocks noChangeShapeType="1"/>
          </p:cNvSpPr>
          <p:nvPr/>
        </p:nvSpPr>
        <p:spPr bwMode="auto">
          <a:xfrm>
            <a:off x="304073" y="6172531"/>
            <a:ext cx="8532495" cy="1651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Text Box 3"/>
          <p:cNvSpPr txBox="1">
            <a:spLocks noChangeArrowheads="1"/>
          </p:cNvSpPr>
          <p:nvPr/>
        </p:nvSpPr>
        <p:spPr bwMode="auto">
          <a:xfrm>
            <a:off x="572865" y="499338"/>
            <a:ext cx="7430444" cy="56123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4545" tIns="69585" rIns="94545" bIns="47273">
            <a:prstTxWarp prst="textNoShape">
              <a:avLst/>
            </a:prstTxWarp>
          </a:bodyPr>
          <a:lstStyle/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The 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eRHIC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accelerator and an EIC detector capabilities for exclusive diffraction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Ø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GPDs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and DVCS  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Bethe-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Heitler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 subtraction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|</a:t>
            </a:r>
            <a:r>
              <a:rPr lang="en-GB" b="1" dirty="0" err="1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t</a:t>
            </a: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|-differential cross sections</a:t>
            </a:r>
          </a:p>
          <a:p>
            <a:pPr marL="1719367" lvl="1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Charge and spin asymmetries</a:t>
            </a: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 charset="0"/>
                <a:ea typeface="DejaVu Sans" charset="0"/>
                <a:cs typeface="DejaVu Sans" charset="0"/>
              </a:rPr>
              <a:t>Imaging with an EIC (the impact!)  </a:t>
            </a:r>
            <a:endParaRPr lang="en-GB" b="1" dirty="0" smtClean="0">
              <a:solidFill>
                <a:srgbClr val="0000FF"/>
              </a:solidFill>
              <a:latin typeface="Comic Sans MS"/>
              <a:ea typeface="DejaVu Sans" charset="0"/>
              <a:cs typeface="Comic Sans MS"/>
            </a:endParaRPr>
          </a:p>
          <a:p>
            <a:pPr marL="938898" indent="-938898">
              <a:lnSpc>
                <a:spcPts val="4806"/>
              </a:lnSpc>
              <a:buClr>
                <a:srgbClr val="FF0000"/>
              </a:buClr>
              <a:buFont typeface="Wingdings" charset="2"/>
              <a:buChar char=""/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r>
              <a:rPr lang="en-GB" b="1" dirty="0" smtClean="0">
                <a:solidFill>
                  <a:srgbClr val="0000FF"/>
                </a:solidFill>
                <a:latin typeface="Comic Sans MS"/>
                <a:ea typeface="DejaVu Sans" charset="0"/>
                <a:cs typeface="Comic Sans MS"/>
              </a:rPr>
              <a:t>Summary </a:t>
            </a:r>
          </a:p>
          <a:p>
            <a:pPr marL="938898" indent="-938898">
              <a:lnSpc>
                <a:spcPct val="116000"/>
              </a:lnSpc>
              <a:tabLst>
                <a:tab pos="940565" algn="l"/>
                <a:tab pos="1410848" algn="l"/>
                <a:tab pos="1882799" algn="l"/>
                <a:tab pos="2354748" algn="l"/>
                <a:tab pos="2826699" algn="l"/>
                <a:tab pos="3298649" algn="l"/>
                <a:tab pos="3770600" algn="l"/>
                <a:tab pos="4242549" algn="l"/>
                <a:tab pos="4714500" algn="l"/>
                <a:tab pos="5186450" algn="l"/>
                <a:tab pos="5658401" algn="l"/>
                <a:tab pos="6130350" algn="l"/>
                <a:tab pos="6602301" algn="l"/>
                <a:tab pos="7074251" algn="l"/>
                <a:tab pos="7546202" algn="l"/>
                <a:tab pos="8018151" algn="l"/>
                <a:tab pos="8490102" algn="l"/>
                <a:tab pos="8962052" algn="l"/>
                <a:tab pos="9434003" algn="l"/>
                <a:tab pos="9905952" algn="l"/>
                <a:tab pos="10377903" algn="l"/>
              </a:tabLst>
            </a:pPr>
            <a:endParaRPr lang="en-GB" sz="2100" b="1" dirty="0">
              <a:solidFill>
                <a:srgbClr val="0000FF"/>
              </a:solidFill>
              <a:latin typeface="Comic Sans MS" charset="0"/>
              <a:ea typeface="DejaVu Sans" charset="0"/>
              <a:cs typeface="DejaVu Sans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3409DABE-F856-4D4B-BA58-DB075FB76A2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12" name="Date Placeholder 1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April 03, 2012</a:t>
            </a:r>
            <a:endParaRPr lang="en-GB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S. Fazio: APS2012 - Atlanta, GE</a:t>
            </a:r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4" descr="20x250_gpd_bhfrac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333500" y="736680"/>
            <a:ext cx="6756399" cy="4050028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rot="5400000" flipH="1" flipV="1">
            <a:off x="2146300" y="2730500"/>
            <a:ext cx="1016000" cy="203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81091" y="3327400"/>
            <a:ext cx="1171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00090"/>
                </a:solidFill>
              </a:rPr>
              <a:t>Effect of the cuts</a:t>
            </a:r>
            <a:endParaRPr lang="en-US" sz="1400" b="1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4655066"/>
            <a:ext cx="812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effect of the cut for the 20x250 conf. is that BH never exceeds 70% of the sample </a:t>
            </a:r>
            <a:endParaRPr lang="en-US" dirty="0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 - overall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2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4" descr="5x2100_gpd_bhfrac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850900" y="693047"/>
            <a:ext cx="7299318" cy="43754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9400" y="5035952"/>
            <a:ext cx="8645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 the 5x100 conf. is that BH can be a problem at large </a:t>
            </a:r>
            <a:r>
              <a:rPr lang="en-US" dirty="0" err="1" smtClean="0"/>
              <a:t>y</a:t>
            </a:r>
            <a:r>
              <a:rPr lang="en-US" dirty="0" smtClean="0"/>
              <a:t> and large </a:t>
            </a:r>
            <a:r>
              <a:rPr lang="en-US" dirty="0" err="1" smtClean="0"/>
              <a:t>t</a:t>
            </a:r>
            <a:r>
              <a:rPr lang="en-US" dirty="0" smtClean="0"/>
              <a:t>, depending on the bin </a:t>
            </a:r>
            <a:endParaRPr lang="en-US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 - overall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8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7" name="Picture 6" descr="20x250_gpd_bhfracbinbybi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3500" y="-76200"/>
            <a:ext cx="6553200" cy="6553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24651" y="3810302"/>
            <a:ext cx="2419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not an issue for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&lt;0.6 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4575" y="3441213"/>
            <a:ext cx="87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Stage 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616700" y="82587"/>
            <a:ext cx="244524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53318" y="690425"/>
            <a:ext cx="249068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BH electron has very low energy (often below 1 </a:t>
            </a:r>
            <a:r>
              <a:rPr lang="en-US" sz="1600" b="1" dirty="0" err="1" smtClean="0"/>
              <a:t>GeV</a:t>
            </a:r>
            <a:r>
              <a:rPr lang="en-US" sz="1600" b="1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Photon for BH (ISR) goes often forward (trough the beam pipe)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(</a:t>
            </a:r>
            <a:r>
              <a:rPr lang="en-US" sz="1600" b="1" dirty="0" err="1" smtClean="0"/>
              <a:t>θel-θ</a:t>
            </a:r>
            <a:r>
              <a:rPr lang="en-US" sz="1600" b="1" dirty="0" err="1" smtClean="0">
                <a:latin typeface="Symbol" charset="2"/>
                <a:cs typeface="Symbol" charset="2"/>
              </a:rPr>
              <a:t>g</a:t>
            </a:r>
            <a:r>
              <a:rPr lang="en-US" sz="1600" b="1" dirty="0" smtClean="0"/>
              <a:t>) &gt; 0 </a:t>
            </a:r>
          </a:p>
          <a:p>
            <a:endParaRPr lang="en-US" sz="1600" b="1" dirty="0"/>
          </a:p>
        </p:txBody>
      </p:sp>
      <p:grpSp>
        <p:nvGrpSpPr>
          <p:cNvPr id="41" name="Group 40"/>
          <p:cNvGrpSpPr/>
          <p:nvPr/>
        </p:nvGrpSpPr>
        <p:grpSpPr>
          <a:xfrm>
            <a:off x="22496" y="257321"/>
            <a:ext cx="6660368" cy="1870589"/>
            <a:chOff x="22496" y="257321"/>
            <a:chExt cx="6660368" cy="1870589"/>
          </a:xfrm>
        </p:grpSpPr>
        <p:sp>
          <p:nvSpPr>
            <p:cNvPr id="12" name="Text Box 2"/>
            <p:cNvSpPr txBox="1">
              <a:spLocks noChangeArrowheads="1"/>
            </p:cNvSpPr>
            <p:nvPr/>
          </p:nvSpPr>
          <p:spPr bwMode="auto">
            <a:xfrm>
              <a:off x="6167118" y="728066"/>
              <a:ext cx="515746" cy="3716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b="1" dirty="0">
                  <a:solidFill>
                    <a:srgbClr val="333399"/>
                  </a:solidFill>
                  <a:latin typeface="Times New Roman" charset="0"/>
                </a:rPr>
                <a:t>BH</a:t>
              </a:r>
            </a:p>
          </p:txBody>
        </p:sp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4"/>
            <a:srcRect b="14287"/>
            <a:stretch>
              <a:fillRect/>
            </a:stretch>
          </p:blipFill>
          <p:spPr bwMode="auto">
            <a:xfrm>
              <a:off x="22496" y="257321"/>
              <a:ext cx="6603905" cy="168476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4" name="Text Box 6"/>
            <p:cNvSpPr txBox="1">
              <a:spLocks noChangeArrowheads="1"/>
            </p:cNvSpPr>
            <p:nvPr/>
          </p:nvSpPr>
          <p:spPr bwMode="auto">
            <a:xfrm>
              <a:off x="933204" y="1756270"/>
              <a:ext cx="809739" cy="3716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b="1" dirty="0">
                  <a:solidFill>
                    <a:srgbClr val="FF0000"/>
                  </a:solidFill>
                  <a:latin typeface="Times New Roman" charset="0"/>
                </a:rPr>
                <a:t>DVCS</a:t>
              </a:r>
            </a:p>
          </p:txBody>
        </p:sp>
        <p:sp>
          <p:nvSpPr>
            <p:cNvPr id="40" name="Text Box 6"/>
            <p:cNvSpPr txBox="1">
              <a:spLocks noChangeArrowheads="1"/>
            </p:cNvSpPr>
            <p:nvPr/>
          </p:nvSpPr>
          <p:spPr bwMode="auto">
            <a:xfrm>
              <a:off x="3847294" y="1756397"/>
              <a:ext cx="1510622" cy="3715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90000" tIns="46800" rIns="90000" bIns="4680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it-IT" b="1" dirty="0" err="1" smtClean="0">
                  <a:solidFill>
                    <a:srgbClr val="FF0000"/>
                  </a:solidFill>
                  <a:latin typeface="Times New Roman" charset="0"/>
                </a:rPr>
                <a:t>Bethe-Heitler</a:t>
              </a:r>
              <a:endParaRPr lang="it-IT" b="1" dirty="0">
                <a:solidFill>
                  <a:srgbClr val="FF0000"/>
                </a:solidFill>
                <a:latin typeface="Times New Roman" charset="0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0" y="2794882"/>
            <a:ext cx="70947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BH is “precisely” known but to certain level! </a:t>
            </a:r>
          </a:p>
          <a:p>
            <a:r>
              <a:rPr lang="en-US" dirty="0" smtClean="0"/>
              <a:t>Uncertainty on proton form factor </a:t>
            </a: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uncertainty on BH </a:t>
            </a:r>
            <a:r>
              <a:rPr lang="en-US" b="1" dirty="0" err="1" smtClean="0">
                <a:solidFill>
                  <a:srgbClr val="FF0000"/>
                </a:solidFill>
                <a:sym typeface="Wingdings"/>
              </a:rPr>
              <a:t>xsec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 ~ 3% </a:t>
            </a:r>
            <a:r>
              <a:rPr lang="en-US" b="1" dirty="0" smtClean="0">
                <a:sym typeface="Wingdings"/>
              </a:rPr>
              <a:t>(at LO)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42" grpId="0"/>
      <p:bldP spid="4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17231" y="1226861"/>
            <a:ext cx="2419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BH subtraction will be relevant in stage 1, at large </a:t>
            </a:r>
            <a:r>
              <a:rPr lang="en-US" b="1" dirty="0" err="1" smtClean="0">
                <a:solidFill>
                  <a:srgbClr val="000090"/>
                </a:solidFill>
              </a:rPr>
              <a:t>y</a:t>
            </a:r>
            <a:r>
              <a:rPr lang="en-US" b="1" dirty="0" smtClean="0">
                <a:solidFill>
                  <a:srgbClr val="000090"/>
                </a:solidFill>
              </a:rPr>
              <a:t>, depending on the x-Q</a:t>
            </a:r>
            <a:r>
              <a:rPr lang="en-US" b="1" baseline="30000" dirty="0" smtClean="0">
                <a:solidFill>
                  <a:srgbClr val="000090"/>
                </a:solidFill>
              </a:rPr>
              <a:t>2</a:t>
            </a:r>
            <a:r>
              <a:rPr lang="en-US" b="1" dirty="0" smtClean="0">
                <a:solidFill>
                  <a:srgbClr val="000090"/>
                </a:solidFill>
              </a:rPr>
              <a:t> bin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24331" y="2586671"/>
            <a:ext cx="1133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BUT…</a:t>
            </a:r>
            <a:endParaRPr lang="en-US" sz="2400" b="1" i="1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7155" y="857772"/>
            <a:ext cx="87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Stage 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724650" y="82587"/>
            <a:ext cx="2337290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BH fraction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pic>
        <p:nvPicPr>
          <p:cNvPr id="5" name="Picture 4" descr="5x100_gpd_bhfracbinbybin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8100" y="-107950"/>
            <a:ext cx="6686550" cy="66865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86893" y="3245989"/>
            <a:ext cx="25087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Stage 1-2 overlapping:</a:t>
            </a:r>
          </a:p>
          <a:p>
            <a:r>
              <a:rPr lang="en-US" dirty="0" err="1" smtClean="0"/>
              <a:t>x</a:t>
            </a:r>
            <a:r>
              <a:rPr lang="en-US" dirty="0" smtClean="0"/>
              <a:t>-sec. measurements in stage 2 at low-</a:t>
            </a:r>
            <a:r>
              <a:rPr lang="en-US" dirty="0" err="1" smtClean="0"/>
              <a:t>y</a:t>
            </a:r>
            <a:r>
              <a:rPr lang="en-US" dirty="0" smtClean="0"/>
              <a:t> can cross-check the BH </a:t>
            </a:r>
            <a:r>
              <a:rPr lang="en-US" dirty="0" err="1" smtClean="0"/>
              <a:t>subtrac</a:t>
            </a:r>
            <a:r>
              <a:rPr lang="en-US" dirty="0" smtClean="0"/>
              <a:t>. made in stage 1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5" name="Picture 4" descr="plotTSA4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18680" y="2917825"/>
            <a:ext cx="4064001" cy="2616200"/>
          </a:xfrm>
          <a:prstGeom prst="rect">
            <a:avLst/>
          </a:prstGeom>
        </p:spPr>
      </p:pic>
      <p:pic>
        <p:nvPicPr>
          <p:cNvPr id="6" name="Picture 5" descr="plotTSA7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4182681" y="2951163"/>
            <a:ext cx="4064000" cy="2616200"/>
          </a:xfrm>
          <a:prstGeom prst="rect">
            <a:avLst/>
          </a:prstGeom>
        </p:spPr>
      </p:pic>
      <p:pic>
        <p:nvPicPr>
          <p:cNvPr id="7" name="Picture 6" descr="plotTSA14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4182681" y="164666"/>
            <a:ext cx="4064000" cy="261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J.Psi.20x250.xQ2-1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096782" y="4071307"/>
            <a:ext cx="2543258" cy="1722419"/>
          </a:xfrm>
          <a:prstGeom prst="rect">
            <a:avLst/>
          </a:prstGeom>
        </p:spPr>
      </p:pic>
      <p:pic>
        <p:nvPicPr>
          <p:cNvPr id="12" name="Picture 11" descr="J.Psi.5x100.xQ2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612946" y="4072221"/>
            <a:ext cx="2541910" cy="172150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" y="3341467"/>
            <a:ext cx="409678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ea typeface="Lucida Grande"/>
                <a:cs typeface="Symbol" charset="2"/>
              </a:rPr>
              <a:t>g</a:t>
            </a:r>
            <a:r>
              <a:rPr lang="en-US" sz="2000" b="1" dirty="0" smtClean="0">
                <a:solidFill>
                  <a:srgbClr val="000090"/>
                </a:solidFill>
              </a:rPr>
              <a:t>*</a:t>
            </a:r>
            <a:r>
              <a:rPr lang="en-US" sz="2000" b="1" dirty="0" err="1" smtClean="0">
                <a:solidFill>
                  <a:srgbClr val="000090"/>
                </a:solidFill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</a:rPr>
              <a:t> -&gt; J/</a:t>
            </a:r>
            <a:r>
              <a:rPr lang="en-US" sz="2000" b="1" dirty="0" err="1" smtClean="0">
                <a:solidFill>
                  <a:srgbClr val="000090"/>
                </a:solidFill>
                <a:latin typeface="Symbol" charset="2"/>
                <a:cs typeface="Symbol" charset="2"/>
              </a:rPr>
              <a:t>y</a:t>
            </a:r>
            <a:r>
              <a:rPr lang="en-US" sz="2000" b="1" dirty="0" smtClean="0">
                <a:solidFill>
                  <a:srgbClr val="000090"/>
                </a:solidFill>
                <a:latin typeface="Symbol" charset="2"/>
                <a:cs typeface="Symbol" charset="2"/>
              </a:rPr>
              <a:t> </a:t>
            </a:r>
            <a:r>
              <a:rPr lang="en-US" sz="2000" b="1" dirty="0" err="1" smtClean="0">
                <a:solidFill>
                  <a:srgbClr val="000090"/>
                </a:solidFill>
                <a:latin typeface="+mj-lt"/>
                <a:cs typeface="Symbol" charset="2"/>
              </a:rPr>
              <a:t>p</a:t>
            </a:r>
            <a:r>
              <a:rPr lang="en-US" sz="2000" b="1" dirty="0" smtClean="0">
                <a:solidFill>
                  <a:srgbClr val="000090"/>
                </a:solidFill>
                <a:latin typeface="+mj-lt"/>
                <a:cs typeface="Symbol" charset="2"/>
              </a:rPr>
              <a:t>  </a:t>
            </a:r>
            <a:endParaRPr lang="en-US" sz="2000" dirty="0" smtClean="0">
              <a:latin typeface="+mj-lt"/>
              <a:cs typeface="Symbol" charset="2"/>
            </a:endParaRPr>
          </a:p>
          <a:p>
            <a:endParaRPr lang="en-US" dirty="0" smtClean="0"/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pseudo-data generated using a version of </a:t>
            </a:r>
            <a:r>
              <a:rPr lang="en-US" dirty="0" err="1" smtClean="0"/>
              <a:t>Pythia</a:t>
            </a:r>
            <a:r>
              <a:rPr lang="en-US" dirty="0" smtClean="0"/>
              <a:t> tuned to J/</a:t>
            </a:r>
            <a:r>
              <a:rPr lang="en-US" dirty="0" err="1" smtClean="0">
                <a:latin typeface="Symbol" charset="2"/>
                <a:cs typeface="Symbol" charset="2"/>
              </a:rPr>
              <a:t>y</a:t>
            </a:r>
            <a:r>
              <a:rPr lang="en-US" dirty="0" smtClean="0"/>
              <a:t> data from HERA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wave function </a:t>
            </a:r>
            <a:r>
              <a:rPr lang="en-US" dirty="0" err="1" smtClean="0"/>
              <a:t>uncert</a:t>
            </a:r>
            <a:r>
              <a:rPr lang="en-US" dirty="0" smtClean="0"/>
              <a:t>. (non-relativistic approximation)</a:t>
            </a:r>
          </a:p>
          <a:p>
            <a:pPr marL="173038" indent="-173038">
              <a:buFont typeface="Wingdings" charset="2"/>
              <a:buChar char="Ø"/>
            </a:pPr>
            <a:r>
              <a:rPr lang="en-US" dirty="0" smtClean="0"/>
              <a:t>mass provides hard scale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Sensitive to gluons</a:t>
            </a:r>
          </a:p>
          <a:p>
            <a:pPr marL="576263" lvl="2" indent="-119063">
              <a:buFont typeface="Arial"/>
              <a:buChar char="•"/>
            </a:pPr>
            <a:r>
              <a:rPr lang="en-US" dirty="0" smtClean="0"/>
              <a:t>Both photo- and electro-production can be computed</a:t>
            </a:r>
          </a:p>
          <a:p>
            <a:pPr marL="576263" lvl="2" indent="-119063">
              <a:buFont typeface="Arial"/>
              <a:buChar char="•"/>
            </a:pPr>
            <a:endParaRPr lang="en-US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5549367" y="3580299"/>
            <a:ext cx="3455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Plots from E. </a:t>
            </a:r>
            <a:r>
              <a:rPr lang="en-US" sz="1600" b="1" dirty="0" err="1" smtClean="0">
                <a:solidFill>
                  <a:srgbClr val="0000FF"/>
                </a:solidFill>
              </a:rPr>
              <a:t>Aschenauer</a:t>
            </a:r>
            <a:r>
              <a:rPr lang="en-US" sz="1600" b="1" dirty="0" smtClean="0">
                <a:solidFill>
                  <a:srgbClr val="0000FF"/>
                </a:solidFill>
              </a:rPr>
              <a:t> and M. Diehl</a:t>
            </a:r>
            <a:endParaRPr lang="en-US" sz="1600" b="1" dirty="0">
              <a:solidFill>
                <a:srgbClr val="0000FF"/>
              </a:solidFill>
            </a:endParaRPr>
          </a:p>
        </p:txBody>
      </p:sp>
      <p:pic>
        <p:nvPicPr>
          <p:cNvPr id="16" name="Picture 15" descr="Screen shot 2012-03-22 at 7.26.53 P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6342" y="690425"/>
            <a:ext cx="6476134" cy="2777092"/>
          </a:xfrm>
          <a:prstGeom prst="rect">
            <a:avLst/>
          </a:prstGeom>
        </p:spPr>
      </p:pic>
      <p:pic>
        <p:nvPicPr>
          <p:cNvPr id="17" name="Picture 16" descr="Screen shot 2012-03-22 at 7.26.53 PM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624" y="701565"/>
            <a:ext cx="6476134" cy="2716004"/>
          </a:xfrm>
          <a:prstGeom prst="rect">
            <a:avLst/>
          </a:prstGeom>
        </p:spPr>
      </p:pic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37290" y="116007"/>
            <a:ext cx="8826956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J/ψ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8310" y="186647"/>
            <a:ext cx="8152825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6058" tIns="233337" rIns="96058" bIns="48029" anchor="ctr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900" b="1" dirty="0" smtClean="0">
                <a:solidFill>
                  <a:srgbClr val="FF0000"/>
                </a:solidFill>
              </a:rPr>
              <a:t>The </a:t>
            </a:r>
            <a:r>
              <a:rPr lang="en-GB" sz="2900" b="1" dirty="0" err="1" smtClean="0">
                <a:solidFill>
                  <a:srgbClr val="FF0000"/>
                </a:solidFill>
              </a:rPr>
              <a:t>eRHIC</a:t>
            </a:r>
            <a:r>
              <a:rPr lang="en-GB" sz="2900" b="1" dirty="0" smtClean="0">
                <a:solidFill>
                  <a:srgbClr val="FF0000"/>
                </a:solidFill>
              </a:rPr>
              <a:t> collider</a:t>
            </a:r>
            <a:endParaRPr lang="en-GB" sz="2900" b="1" dirty="0">
              <a:solidFill>
                <a:srgbClr val="FF0000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11143" y="3038076"/>
            <a:ext cx="4519167" cy="3077396"/>
          </a:xfrm>
          <a:prstGeom prst="rect">
            <a:avLst/>
          </a:prstGeom>
          <a:solidFill>
            <a:srgbClr val="99CCFF"/>
          </a:solidFill>
          <a:ln w="9360">
            <a:solidFill>
              <a:srgbClr val="800000"/>
            </a:solidFill>
            <a:round/>
            <a:headEnd/>
            <a:tailEnd/>
          </a:ln>
        </p:spPr>
        <p:txBody>
          <a:bodyPr lIns="94545" tIns="47273" rIns="94545" bIns="47273" anchor="ctr">
            <a:prstTxWarp prst="textNoShape">
              <a:avLst/>
            </a:prstTxWarp>
          </a:bodyPr>
          <a:lstStyle/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5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20 </a:t>
            </a:r>
            <a:r>
              <a:rPr lang="en-US" sz="1500" b="1" dirty="0" err="1">
                <a:solidFill>
                  <a:srgbClr val="000000"/>
                </a:solidFill>
                <a:latin typeface="Comic Sans MS"/>
                <a:cs typeface="Comic Sans MS"/>
              </a:rPr>
              <a:t>GeV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electrons on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100-250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(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130) </a:t>
            </a:r>
            <a:r>
              <a:rPr lang="en-US" sz="1500" b="1" dirty="0" err="1">
                <a:solidFill>
                  <a:srgbClr val="000000"/>
                </a:solidFill>
                <a:latin typeface="Comic Sans MS"/>
                <a:cs typeface="Comic Sans MS"/>
              </a:rPr>
              <a:t>GeV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protons (nuclei). Polarization of electrons and protons (nuclei)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236809" indent="-236809">
              <a:buFont typeface="Wingdings" charset="2"/>
              <a:buChar char="q"/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Lumi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0.62 </a:t>
            </a:r>
            <a:r>
              <a:rPr lang="en-US" sz="1500" b="1" dirty="0" err="1">
                <a:solidFill>
                  <a:srgbClr val="000000"/>
                </a:solidFill>
                <a:latin typeface="Comic Sans MS"/>
                <a:cs typeface="Comic Sans MS"/>
              </a:rPr>
              <a:t>x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33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cm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>
                <a:solidFill>
                  <a:srgbClr val="000000"/>
                </a:solidFill>
                <a:latin typeface="Comic Sans MS"/>
                <a:cs typeface="Comic Sans MS"/>
              </a:rPr>
              <a:t>-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1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(stage 1–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ep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pol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)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         3.1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x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33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cm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-1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(stage 1–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ep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unp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)              </a:t>
            </a:r>
          </a:p>
          <a:p>
            <a:pPr marL="236809" indent="-236809">
              <a:tabLst>
                <a:tab pos="236809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         9.7 </a:t>
            </a:r>
            <a:r>
              <a:rPr lang="en-US" sz="1500" b="1" dirty="0" err="1" smtClean="0">
                <a:solidFill>
                  <a:srgbClr val="000000"/>
                </a:solidFill>
                <a:latin typeface="Comic Sans MS"/>
                <a:cs typeface="Comic Sans MS"/>
              </a:rPr>
              <a:t>x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10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33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 cm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-2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s</a:t>
            </a:r>
            <a:r>
              <a:rPr lang="en-US" sz="1500" b="1" baseline="30000" dirty="0" smtClean="0">
                <a:solidFill>
                  <a:srgbClr val="000000"/>
                </a:solidFill>
                <a:latin typeface="Comic Sans MS"/>
                <a:cs typeface="Comic Sans MS"/>
              </a:rPr>
              <a:t>-1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(stage 2-ep)</a:t>
            </a: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endParaRPr lang="en-US" sz="1500" b="1" dirty="0" smtClean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Important for exclusive DIS:</a:t>
            </a:r>
            <a:endParaRPr lang="en-US" sz="1500" b="1" dirty="0">
              <a:solidFill>
                <a:srgbClr val="000000"/>
              </a:solidFill>
              <a:latin typeface="Comic Sans MS"/>
              <a:cs typeface="Comic Sans MS"/>
            </a:endParaRP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Dedicated forward instrumentation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High </a:t>
            </a:r>
            <a:r>
              <a:rPr lang="en-US" sz="1500" b="1" dirty="0">
                <a:solidFill>
                  <a:srgbClr val="000000"/>
                </a:solidFill>
                <a:latin typeface="Comic Sans MS"/>
                <a:cs typeface="Comic Sans MS"/>
              </a:rPr>
              <a:t>tracker coverage </a:t>
            </a:r>
          </a:p>
          <a:p>
            <a:pPr marL="100060" indent="-100060">
              <a:buFont typeface="Times New Roman" charset="0"/>
              <a:buChar char="•"/>
              <a:tabLst>
                <a:tab pos="101728" algn="l"/>
                <a:tab pos="572011" algn="l"/>
                <a:tab pos="1043961" algn="l"/>
                <a:tab pos="1515911" algn="l"/>
                <a:tab pos="1987861" algn="l"/>
                <a:tab pos="2459812" algn="l"/>
                <a:tab pos="2931762" algn="l"/>
                <a:tab pos="3403712" algn="l"/>
                <a:tab pos="3875662" algn="l"/>
                <a:tab pos="4347613" algn="l"/>
                <a:tab pos="4819563" algn="l"/>
                <a:tab pos="5291513" algn="l"/>
                <a:tab pos="5763463" algn="l"/>
                <a:tab pos="6235414" algn="l"/>
                <a:tab pos="6707364" algn="l"/>
                <a:tab pos="7179314" algn="l"/>
                <a:tab pos="7651264" algn="l"/>
                <a:tab pos="8123215" algn="l"/>
                <a:tab pos="8595165" algn="l"/>
                <a:tab pos="9067116" algn="l"/>
                <a:tab pos="9539065" algn="l"/>
              </a:tabLst>
              <a:defRPr/>
            </a:pPr>
            <a:r>
              <a:rPr lang="it-IT" sz="1500" b="1" dirty="0">
                <a:solidFill>
                  <a:srgbClr val="000000"/>
                </a:solidFill>
                <a:latin typeface="Comic Sans MS"/>
                <a:cs typeface="Comic Sans MS"/>
              </a:rPr>
              <a:t> </a:t>
            </a:r>
            <a:r>
              <a:rPr lang="it-IT" sz="1500" b="1" dirty="0" err="1">
                <a:solidFill>
                  <a:srgbClr val="DC2300"/>
                </a:solidFill>
                <a:latin typeface="Comic Sans MS"/>
                <a:cs typeface="Comic Sans MS"/>
              </a:rPr>
              <a:t>Very</a:t>
            </a:r>
            <a:r>
              <a:rPr lang="it-IT" sz="1500" b="1" dirty="0">
                <a:solidFill>
                  <a:srgbClr val="DC2300"/>
                </a:solidFill>
                <a:latin typeface="Comic Sans MS"/>
                <a:cs typeface="Comic Sans MS"/>
              </a:rPr>
              <a:t> High lumi!  </a:t>
            </a:r>
          </a:p>
        </p:txBody>
      </p:sp>
      <p:pic>
        <p:nvPicPr>
          <p:cNvPr id="8" name="Picture 11" descr="EIC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83" y="842031"/>
            <a:ext cx="729101" cy="66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448"/>
          <p:cNvGrpSpPr>
            <a:grpSpLocks noChangeAspect="1"/>
          </p:cNvGrpSpPr>
          <p:nvPr/>
        </p:nvGrpSpPr>
        <p:grpSpPr bwMode="auto">
          <a:xfrm>
            <a:off x="105743" y="1115018"/>
            <a:ext cx="4013884" cy="3623452"/>
            <a:chOff x="934124" y="704849"/>
            <a:chExt cx="6584725" cy="6043220"/>
          </a:xfrm>
        </p:grpSpPr>
        <p:sp>
          <p:nvSpPr>
            <p:cNvPr id="10" name="Arc 9"/>
            <p:cNvSpPr>
              <a:spLocks noChangeAspect="1"/>
            </p:cNvSpPr>
            <p:nvPr/>
          </p:nvSpPr>
          <p:spPr>
            <a:xfrm rot="7200000">
              <a:off x="3005547" y="2644222"/>
              <a:ext cx="3657523" cy="3659080"/>
            </a:xfrm>
            <a:prstGeom prst="arc">
              <a:avLst>
                <a:gd name="adj1" fmla="val 16200000"/>
                <a:gd name="adj2" fmla="val 19742576"/>
              </a:avLst>
            </a:pr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grpSp>
          <p:nvGrpSpPr>
            <p:cNvPr id="11" name="Group 386"/>
            <p:cNvGrpSpPr>
              <a:grpSpLocks/>
            </p:cNvGrpSpPr>
            <p:nvPr/>
          </p:nvGrpSpPr>
          <p:grpSpPr bwMode="auto">
            <a:xfrm>
              <a:off x="934124" y="704849"/>
              <a:ext cx="6584725" cy="6043220"/>
              <a:chOff x="934124" y="681430"/>
              <a:chExt cx="6584725" cy="6043220"/>
            </a:xfrm>
          </p:grpSpPr>
          <p:sp>
            <p:nvSpPr>
              <p:cNvPr id="12" name="Arc 11"/>
              <p:cNvSpPr>
                <a:spLocks noChangeAspect="1"/>
              </p:cNvSpPr>
              <p:nvPr/>
            </p:nvSpPr>
            <p:spPr>
              <a:xfrm rot="7277956">
                <a:off x="2977225" y="2547848"/>
                <a:ext cx="3851943" cy="3869794"/>
              </a:xfrm>
              <a:prstGeom prst="arc">
                <a:avLst>
                  <a:gd name="adj1" fmla="val 16200000"/>
                  <a:gd name="adj2" fmla="val 19742576"/>
                </a:avLst>
              </a:prstGeom>
              <a:ln w="38100" cap="flat" cmpd="sng" algn="ctr">
                <a:solidFill>
                  <a:srgbClr val="DD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13" name="Group 385"/>
              <p:cNvGrpSpPr>
                <a:grpSpLocks/>
              </p:cNvGrpSpPr>
              <p:nvPr/>
            </p:nvGrpSpPr>
            <p:grpSpPr bwMode="auto">
              <a:xfrm>
                <a:off x="934124" y="681430"/>
                <a:ext cx="6584725" cy="6043220"/>
                <a:chOff x="934124" y="681430"/>
                <a:chExt cx="6584725" cy="6043220"/>
              </a:xfrm>
            </p:grpSpPr>
            <p:sp>
              <p:nvSpPr>
                <p:cNvPr id="14" name="Arc 13"/>
                <p:cNvSpPr>
                  <a:spLocks noChangeAspect="1"/>
                </p:cNvSpPr>
                <p:nvPr/>
              </p:nvSpPr>
              <p:spPr>
                <a:xfrm rot="14995628">
                  <a:off x="1198520" y="2110427"/>
                  <a:ext cx="4722784" cy="3768489"/>
                </a:xfrm>
                <a:prstGeom prst="arc">
                  <a:avLst>
                    <a:gd name="adj1" fmla="val 16200000"/>
                    <a:gd name="adj2" fmla="val 19742576"/>
                  </a:avLst>
                </a:prstGeom>
                <a:ln w="38100" cap="flat" cmpd="sng" algn="ctr">
                  <a:solidFill>
                    <a:srgbClr val="DD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grpSp>
              <p:nvGrpSpPr>
                <p:cNvPr id="15" name="Group 384"/>
                <p:cNvGrpSpPr>
                  <a:grpSpLocks/>
                </p:cNvGrpSpPr>
                <p:nvPr/>
              </p:nvGrpSpPr>
              <p:grpSpPr bwMode="auto">
                <a:xfrm>
                  <a:off x="934124" y="681430"/>
                  <a:ext cx="6584725" cy="6043220"/>
                  <a:chOff x="934124" y="681430"/>
                  <a:chExt cx="6584725" cy="6043220"/>
                </a:xfrm>
              </p:grpSpPr>
              <p:sp>
                <p:nvSpPr>
                  <p:cNvPr id="16" name="Arc 15"/>
                  <p:cNvSpPr>
                    <a:spLocks noChangeAspect="1"/>
                  </p:cNvSpPr>
                  <p:nvPr/>
                </p:nvSpPr>
                <p:spPr>
                  <a:xfrm rot="7200000">
                    <a:off x="2985288" y="2604598"/>
                    <a:ext cx="3657523" cy="3659083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sp>
                <p:nvSpPr>
                  <p:cNvPr id="17" name="Arc 16"/>
                  <p:cNvSpPr>
                    <a:spLocks noChangeAspect="1"/>
                  </p:cNvSpPr>
                  <p:nvPr/>
                </p:nvSpPr>
                <p:spPr>
                  <a:xfrm rot="18146531">
                    <a:off x="1540876" y="1184894"/>
                    <a:ext cx="4487860" cy="3829270"/>
                  </a:xfrm>
                  <a:prstGeom prst="arc">
                    <a:avLst>
                      <a:gd name="adj1" fmla="val 16200000"/>
                      <a:gd name="adj2" fmla="val 19742576"/>
                    </a:avLst>
                  </a:prstGeom>
                  <a:ln w="38100" cap="flat" cmpd="sng" algn="ctr">
                    <a:solidFill>
                      <a:srgbClr val="DD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 dirty="0"/>
                  </a:p>
                </p:txBody>
              </p:sp>
              <p:grpSp>
                <p:nvGrpSpPr>
                  <p:cNvPr id="18" name="Group 383"/>
                  <p:cNvGrpSpPr>
                    <a:grpSpLocks/>
                  </p:cNvGrpSpPr>
                  <p:nvPr/>
                </p:nvGrpSpPr>
                <p:grpSpPr bwMode="auto">
                  <a:xfrm>
                    <a:off x="934124" y="681430"/>
                    <a:ext cx="6584725" cy="6043220"/>
                    <a:chOff x="934124" y="677732"/>
                    <a:chExt cx="6584725" cy="6043220"/>
                  </a:xfrm>
                </p:grpSpPr>
                <p:sp>
                  <p:nvSpPr>
                    <p:cNvPr id="19" name="Arc 18"/>
                    <p:cNvSpPr>
                      <a:spLocks noChangeAspect="1"/>
                    </p:cNvSpPr>
                    <p:nvPr/>
                  </p:nvSpPr>
                  <p:spPr>
                    <a:xfrm rot="3600000">
                      <a:off x="3453306" y="1877904"/>
                      <a:ext cx="3657526" cy="365503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20" name="Arc 19"/>
                    <p:cNvSpPr>
                      <a:spLocks noChangeAspect="1"/>
                    </p:cNvSpPr>
                    <p:nvPr/>
                  </p:nvSpPr>
                  <p:spPr>
                    <a:xfrm rot="7200000" flipH="1">
                      <a:off x="3410758" y="1867779"/>
                      <a:ext cx="3657526" cy="3659080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sp>
                  <p:nvSpPr>
                    <p:cNvPr id="21" name="Arc 20"/>
                    <p:cNvSpPr>
                      <a:spLocks noChangeAspect="1"/>
                    </p:cNvSpPr>
                    <p:nvPr/>
                  </p:nvSpPr>
                  <p:spPr>
                    <a:xfrm rot="3574480">
                      <a:off x="2987457" y="1630773"/>
                      <a:ext cx="4354197" cy="3922471"/>
                    </a:xfrm>
                    <a:prstGeom prst="arc">
                      <a:avLst>
                        <a:gd name="adj1" fmla="val 16200000"/>
                        <a:gd name="adj2" fmla="val 19742576"/>
                      </a:avLst>
                    </a:prstGeom>
                    <a:ln w="38100" cap="flat" cmpd="sng" algn="ctr">
                      <a:solidFill>
                        <a:srgbClr val="DD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 dirty="0"/>
                    </a:p>
                  </p:txBody>
                </p:sp>
                <p:grpSp>
                  <p:nvGrpSpPr>
                    <p:cNvPr id="22" name="Group 38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934124" y="677732"/>
                      <a:ext cx="6584725" cy="6043220"/>
                      <a:chOff x="934123" y="677732"/>
                      <a:chExt cx="6584725" cy="6043220"/>
                    </a:xfrm>
                  </p:grpSpPr>
                  <p:pic>
                    <p:nvPicPr>
                      <p:cNvPr id="23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2728913"/>
                        <a:ext cx="2470150" cy="1768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  <p:sp>
                    <p:nvSpPr>
                      <p:cNvPr id="24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801550" y="5795963"/>
                        <a:ext cx="1148244" cy="4363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 smtClean="0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eSTAR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25" name="Text Box 11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460751" y="4594749"/>
                        <a:ext cx="2050559" cy="42916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FF0000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ePHENIX</a:t>
                        </a:r>
                        <a:endParaRPr lang="en-US" sz="1100" dirty="0">
                          <a:solidFill>
                            <a:srgbClr val="FF0000"/>
                          </a:solidFill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26" name="Arc 2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2992610" y="1151633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27" name="Arc 2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3008818" y="1111129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28" name="Arc 10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18129" y="1110348"/>
                        <a:ext cx="3657523" cy="365908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29" name="Arc 28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678471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0" name="Arc 29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13297" y="2646235"/>
                        <a:ext cx="3659080" cy="365752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1" name="Arc 15"/>
                      <p:cNvSpPr>
                        <a:spLocks noChangeAspect="1"/>
                      </p:cNvSpPr>
                      <p:nvPr/>
                    </p:nvSpPr>
                    <p:spPr>
                      <a:xfrm rot="18000000">
                        <a:off x="2144468" y="1144778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2" name="Arc 16"/>
                      <p:cNvSpPr>
                        <a:spLocks noChangeAspect="1"/>
                      </p:cNvSpPr>
                      <p:nvPr/>
                    </p:nvSpPr>
                    <p:spPr>
                      <a:xfrm rot="14400000">
                        <a:off x="1723046" y="1881953"/>
                        <a:ext cx="3657523" cy="3655030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3" name="Arc 17"/>
                      <p:cNvSpPr>
                        <a:spLocks noChangeAspect="1"/>
                      </p:cNvSpPr>
                      <p:nvPr/>
                    </p:nvSpPr>
                    <p:spPr>
                      <a:xfrm rot="10800000">
                        <a:off x="2141660" y="2609782"/>
                        <a:ext cx="3659083" cy="3657523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FFFF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34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6175375" y="497998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19538" y="1130300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1709738" y="5011738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948113" y="628491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 rot="10800000">
                        <a:off x="4256088" y="6140449"/>
                        <a:ext cx="279400" cy="486261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E6DCAC"/>
                          </a:gs>
                          <a:gs pos="23000">
                            <a:srgbClr val="C7AC4C"/>
                          </a:gs>
                          <a:gs pos="55000">
                            <a:srgbClr val="E6D78A"/>
                          </a:gs>
                          <a:gs pos="70000">
                            <a:srgbClr val="C7AC4C"/>
                          </a:gs>
                          <a:gs pos="88000">
                            <a:srgbClr val="E6D78A"/>
                          </a:gs>
                          <a:gs pos="100000">
                            <a:srgbClr val="E6DCAC"/>
                          </a:gs>
                        </a:gsLst>
                        <a:lin ang="2700000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39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 rot="3600000">
                        <a:off x="1951578" y="4826768"/>
                        <a:ext cx="279400" cy="463654"/>
                      </a:xfrm>
                      <a:prstGeom prst="rect">
                        <a:avLst/>
                      </a:prstGeom>
                      <a:blipFill dpi="0" rotWithShape="1">
                        <a:blip r:embed="rId4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40" name="Oval 39"/>
                      <p:cNvSpPr/>
                      <p:nvPr/>
                    </p:nvSpPr>
                    <p:spPr>
                      <a:xfrm>
                        <a:off x="5603987" y="1485630"/>
                        <a:ext cx="1914861" cy="1906615"/>
                      </a:xfrm>
                      <a:prstGeom prst="ellipse">
                        <a:avLst/>
                      </a:prstGeom>
                      <a:noFill/>
                      <a:ln w="38100" cap="flat" cmpd="dbl" algn="ctr">
                        <a:gradFill>
                          <a:gsLst>
                            <a:gs pos="0">
                              <a:srgbClr val="FFEFD1">
                                <a:alpha val="44000"/>
                              </a:srgbClr>
                            </a:gs>
                            <a:gs pos="64999">
                              <a:srgbClr val="F0EBD5"/>
                            </a:gs>
                            <a:gs pos="100000">
                              <a:srgbClr val="D1C39F"/>
                            </a:gs>
                          </a:gsLst>
                          <a:lin ang="5400000" scaled="0"/>
                        </a:gra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41" name="Arc 40"/>
                      <p:cNvSpPr>
                        <a:spLocks noChangeAspect="1"/>
                      </p:cNvSpPr>
                      <p:nvPr/>
                    </p:nvSpPr>
                    <p:spPr>
                      <a:xfrm rot="577047">
                        <a:off x="2287538" y="941011"/>
                        <a:ext cx="4530292" cy="3880297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cxnSp>
                    <p:nvCxnSpPr>
                      <p:cNvPr id="42" name="Straight Connector 41"/>
                      <p:cNvCxnSpPr>
                        <a:stCxn id="17" idx="2"/>
                        <a:endCxn id="41" idx="0"/>
                      </p:cNvCxnSpPr>
                      <p:nvPr/>
                    </p:nvCxnSpPr>
                    <p:spPr>
                      <a:xfrm>
                        <a:off x="3839508" y="961262"/>
                        <a:ext cx="1037348" cy="40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3" name="Arc 42"/>
                      <p:cNvSpPr>
                        <a:spLocks noChangeAspect="1"/>
                      </p:cNvSpPr>
                      <p:nvPr/>
                    </p:nvSpPr>
                    <p:spPr>
                      <a:xfrm rot="11169758">
                        <a:off x="1833698" y="2686739"/>
                        <a:ext cx="4720743" cy="3766886"/>
                      </a:xfrm>
                      <a:prstGeom prst="arc">
                        <a:avLst>
                          <a:gd name="adj1" fmla="val 16200000"/>
                          <a:gd name="adj2" fmla="val 19742576"/>
                        </a:avLst>
                      </a:prstGeom>
                      <a:ln w="38100" cap="flat" cmpd="sng" algn="ctr">
                        <a:solidFill>
                          <a:srgbClr val="DD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grpSp>
                    <p:nvGrpSpPr>
                      <p:cNvPr id="44" name="Group 339"/>
                      <p:cNvGrpSpPr>
                        <a:grpSpLocks/>
                      </p:cNvGrpSpPr>
                      <p:nvPr/>
                    </p:nvGrpSpPr>
                    <p:grpSpPr bwMode="auto">
                      <a:xfrm rot="-405403">
                        <a:off x="1827715" y="4449207"/>
                        <a:ext cx="539100" cy="1305078"/>
                        <a:chOff x="2463235" y="3028512"/>
                        <a:chExt cx="645570" cy="1389258"/>
                      </a:xfrm>
                    </p:grpSpPr>
                    <p:sp>
                      <p:nvSpPr>
                        <p:cNvPr id="122" name="Freeform 34"/>
                        <p:cNvSpPr/>
                        <p:nvPr/>
                      </p:nvSpPr>
                      <p:spPr>
                        <a:xfrm rot="5874282" flipH="1">
                          <a:off x="2609954" y="3918918"/>
                          <a:ext cx="750232" cy="247471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23" name="Freeform 35"/>
                        <p:cNvSpPr/>
                        <p:nvPr/>
                      </p:nvSpPr>
                      <p:spPr>
                        <a:xfrm rot="21386850">
                          <a:off x="2463235" y="3028512"/>
                          <a:ext cx="456126" cy="681245"/>
                        </a:xfrm>
                        <a:custGeom>
                          <a:avLst/>
                          <a:gdLst>
                            <a:gd name="connsiteX0" fmla="*/ 0 w 333487"/>
                            <a:gd name="connsiteY0" fmla="*/ 0 h 441063"/>
                            <a:gd name="connsiteX1" fmla="*/ 53788 w 333487"/>
                            <a:gd name="connsiteY1" fmla="*/ 161364 h 441063"/>
                            <a:gd name="connsiteX2" fmla="*/ 182880 w 333487"/>
                            <a:gd name="connsiteY2" fmla="*/ 247426 h 441063"/>
                            <a:gd name="connsiteX3" fmla="*/ 333487 w 333487"/>
                            <a:gd name="connsiteY3" fmla="*/ 441063 h 4410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3487" h="441063">
                              <a:moveTo>
                                <a:pt x="0" y="0"/>
                              </a:moveTo>
                              <a:cubicBezTo>
                                <a:pt x="11654" y="60063"/>
                                <a:pt x="23308" y="120126"/>
                                <a:pt x="53788" y="161364"/>
                              </a:cubicBezTo>
                              <a:cubicBezTo>
                                <a:pt x="84268" y="202602"/>
                                <a:pt x="136264" y="200810"/>
                                <a:pt x="182880" y="247426"/>
                              </a:cubicBezTo>
                              <a:cubicBezTo>
                                <a:pt x="229496" y="294042"/>
                                <a:pt x="281491" y="367552"/>
                                <a:pt x="333487" y="441063"/>
                              </a:cubicBezTo>
                            </a:path>
                          </a:pathLst>
                        </a:custGeom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cxnSp>
                    <p:nvCxnSpPr>
                      <p:cNvPr id="45" name="Straight Connector 36"/>
                      <p:cNvCxnSpPr/>
                      <p:nvPr/>
                    </p:nvCxnSpPr>
                    <p:spPr>
                      <a:xfrm>
                        <a:off x="1781021" y="4614736"/>
                        <a:ext cx="429527" cy="88704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6" name="Straight Connector 45"/>
                      <p:cNvCxnSpPr>
                        <a:stCxn id="21" idx="2"/>
                        <a:endCxn id="12" idx="0"/>
                      </p:cNvCxnSpPr>
                      <p:nvPr/>
                    </p:nvCxnSpPr>
                    <p:spPr>
                      <a:xfrm rot="5400000">
                        <a:off x="6347969" y="4817159"/>
                        <a:ext cx="882990" cy="461944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7" name="Straight Connector 46"/>
                      <p:cNvCxnSpPr>
                        <a:stCxn id="43" idx="0"/>
                        <a:endCxn id="12" idx="2"/>
                      </p:cNvCxnSpPr>
                      <p:nvPr/>
                    </p:nvCxnSpPr>
                    <p:spPr>
                      <a:xfrm flipV="1">
                        <a:off x="3993489" y="6409071"/>
                        <a:ext cx="899575" cy="36452"/>
                      </a:xfrm>
                      <a:prstGeom prst="line">
                        <a:avLst/>
                      </a:prstGeom>
                      <a:ln w="38100">
                        <a:solidFill>
                          <a:srgbClr val="DD0000"/>
                        </a:solidFill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48" name="Group 76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145715" y="2037079"/>
                        <a:ext cx="4437093" cy="307987"/>
                        <a:chOff x="2145715" y="2037079"/>
                        <a:chExt cx="4437093" cy="307987"/>
                      </a:xfrm>
                    </p:grpSpPr>
                    <p:sp>
                      <p:nvSpPr>
                        <p:cNvPr id="119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28510" y="2037079"/>
                          <a:ext cx="1970591" cy="30798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algn="ctr" eaLnBrk="0" hangingPunct="0"/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6 pass 2.5 </a:t>
                          </a:r>
                          <a:r>
                            <a:rPr lang="en-US" sz="600" dirty="0" err="1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GeV</a:t>
                          </a:r>
                          <a:r>
                            <a:rPr lang="en-US" sz="600" dirty="0">
                              <a:solidFill>
                                <a:srgbClr val="000000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 ERL</a:t>
                          </a:r>
                        </a:p>
                      </p:txBody>
                    </p:sp>
                    <p:cxnSp>
                      <p:nvCxnSpPr>
                        <p:cNvPr id="120" name="Straight Arrow Connector 119"/>
                        <p:cNvCxnSpPr/>
                        <p:nvPr/>
                      </p:nvCxnSpPr>
                      <p:spPr>
                        <a:xfrm>
                          <a:off x="5237497" y="2229044"/>
                          <a:ext cx="1345311" cy="40504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1" name="Straight Arrow Connector 120"/>
                        <p:cNvCxnSpPr>
                          <a:endCxn id="83" idx="0"/>
                        </p:cNvCxnSpPr>
                        <p:nvPr/>
                      </p:nvCxnSpPr>
                      <p:spPr>
                        <a:xfrm rot="10800000">
                          <a:off x="2145715" y="2216892"/>
                          <a:ext cx="1466875" cy="12152"/>
                        </a:xfrm>
                        <a:prstGeom prst="straightConnector1">
                          <a:avLst/>
                        </a:prstGeom>
                        <a:ln>
                          <a:solidFill>
                            <a:srgbClr val="0000FF"/>
                          </a:solidFill>
                          <a:tailEnd type="arrow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49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48743" y="240347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50" name="Group 191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 rot="3651754">
                        <a:off x="6410616" y="2263886"/>
                        <a:ext cx="618343" cy="136637"/>
                        <a:chOff x="779191" y="1743156"/>
                        <a:chExt cx="734148" cy="162270"/>
                      </a:xfrm>
                    </p:grpSpPr>
                    <p:grpSp>
                      <p:nvGrpSpPr>
                        <p:cNvPr id="99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321959" y="1747733"/>
                          <a:ext cx="191380" cy="150341"/>
                          <a:chOff x="1325559" y="1147762"/>
                          <a:chExt cx="191380" cy="150341"/>
                        </a:xfrm>
                      </p:grpSpPr>
                      <p:sp>
                        <p:nvSpPr>
                          <p:cNvPr id="115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4041" y="1153734"/>
                            <a:ext cx="52898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6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1376" y="1150633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7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68529" y="1149693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8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5559" y="1147762"/>
                            <a:ext cx="52898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00" name="Group 1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141196" y="1743156"/>
                          <a:ext cx="185320" cy="148609"/>
                          <a:chOff x="1328722" y="1141701"/>
                          <a:chExt cx="185320" cy="148609"/>
                        </a:xfrm>
                      </p:grpSpPr>
                      <p:sp>
                        <p:nvSpPr>
                          <p:cNvPr id="111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1142" y="1141701"/>
                            <a:ext cx="5290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2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2374" y="1142110"/>
                            <a:ext cx="52897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3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9351" y="1150752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4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8722" y="1144617"/>
                            <a:ext cx="52900" cy="139555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01" name="Group 10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57611" y="1758785"/>
                          <a:ext cx="189519" cy="146641"/>
                          <a:chOff x="1329063" y="1155846"/>
                          <a:chExt cx="189519" cy="146641"/>
                        </a:xfrm>
                      </p:grpSpPr>
                      <p:sp>
                        <p:nvSpPr>
                          <p:cNvPr id="107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5685" y="1155846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8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20373" y="1158119"/>
                            <a:ext cx="52897" cy="14436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9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7833" y="1156009"/>
                            <a:ext cx="52897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10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29063" y="1156423"/>
                            <a:ext cx="52900" cy="139558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02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779191" y="1753491"/>
                          <a:ext cx="186008" cy="147697"/>
                          <a:chOff x="1334659" y="1149068"/>
                          <a:chExt cx="186008" cy="147697"/>
                        </a:xfrm>
                      </p:grpSpPr>
                      <p:sp>
                        <p:nvSpPr>
                          <p:cNvPr id="103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67767" y="1157209"/>
                            <a:ext cx="52900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4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30475" y="1151940"/>
                            <a:ext cx="48090" cy="144369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5" name="Oval 11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77628" y="1151000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106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34659" y="1149068"/>
                            <a:ext cx="52897" cy="139556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51" name="Rounded Rectangle 50"/>
                      <p:cNvSpPr/>
                      <p:nvPr/>
                    </p:nvSpPr>
                    <p:spPr>
                      <a:xfrm rot="3403867">
                        <a:off x="6025812" y="2421405"/>
                        <a:ext cx="826285" cy="149930"/>
                      </a:xfrm>
                      <a:prstGeom prst="roundRect">
                        <a:avLst/>
                      </a:prstGeom>
                      <a:noFill/>
                      <a:ln w="76200" cap="flat" cmpd="tri" algn="ctr">
                        <a:solidFill>
                          <a:schemeClr val="accent5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2" name="Text Box 1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3304980">
                        <a:off x="5433653" y="2565559"/>
                        <a:ext cx="1337673" cy="454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Coherent </a:t>
                        </a:r>
                      </a:p>
                      <a:p>
                        <a:pPr algn="ctr" eaLnBrk="0" hangingPunct="0"/>
                        <a:r>
                          <a:rPr lang="en-US" sz="600" dirty="0" err="1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</a:t>
                        </a:r>
                        <a:r>
                          <a:rPr lang="en-US" sz="600" dirty="0">
                            <a:solidFill>
                              <a:srgbClr val="1513D7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-cooler</a:t>
                        </a:r>
                      </a:p>
                    </p:txBody>
                  </p:sp>
                  <p:sp>
                    <p:nvSpPr>
                      <p:cNvPr id="53" name="Freeform 52"/>
                      <p:cNvSpPr/>
                      <p:nvPr/>
                    </p:nvSpPr>
                    <p:spPr>
                      <a:xfrm>
                        <a:off x="4949794" y="1281246"/>
                        <a:ext cx="794219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0000FF"/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4" name="Freeform 53"/>
                      <p:cNvSpPr/>
                      <p:nvPr/>
                    </p:nvSpPr>
                    <p:spPr>
                      <a:xfrm rot="18675355">
                        <a:off x="2609876" y="959159"/>
                        <a:ext cx="911342" cy="37279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DD00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55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4400000" flipV="1">
                        <a:off x="6150536" y="2416024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FF66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Freeform 55"/>
                      <p:cNvSpPr/>
                      <p:nvPr/>
                    </p:nvSpPr>
                    <p:spPr>
                      <a:xfrm>
                        <a:off x="4917377" y="1358203"/>
                        <a:ext cx="798270" cy="267327"/>
                      </a:xfrm>
                      <a:custGeom>
                        <a:avLst/>
                        <a:gdLst>
                          <a:gd name="connsiteX0" fmla="*/ 0 w 796066"/>
                          <a:gd name="connsiteY0" fmla="*/ 0 h 268941"/>
                          <a:gd name="connsiteX1" fmla="*/ 473336 w 796066"/>
                          <a:gd name="connsiteY1" fmla="*/ 86061 h 268941"/>
                          <a:gd name="connsiteX2" fmla="*/ 796066 w 796066"/>
                          <a:gd name="connsiteY2" fmla="*/ 268941 h 268941"/>
                          <a:gd name="connsiteX3" fmla="*/ 796066 w 796066"/>
                          <a:gd name="connsiteY3" fmla="*/ 268941 h 2689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96066" h="268941">
                            <a:moveTo>
                              <a:pt x="0" y="0"/>
                            </a:moveTo>
                            <a:cubicBezTo>
                              <a:pt x="170329" y="20619"/>
                              <a:pt x="340658" y="41238"/>
                              <a:pt x="473336" y="86061"/>
                            </a:cubicBezTo>
                            <a:cubicBezTo>
                              <a:pt x="606014" y="130884"/>
                              <a:pt x="796066" y="268941"/>
                              <a:pt x="796066" y="268941"/>
                            </a:cubicBezTo>
                            <a:lnTo>
                              <a:pt x="796066" y="268941"/>
                            </a:lnTo>
                          </a:path>
                        </a:pathLst>
                      </a:custGeom>
                      <a:ln>
                        <a:solidFill>
                          <a:srgbClr val="FFFF0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57" name="Group 48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34123" y="966543"/>
                        <a:ext cx="2086984" cy="1922707"/>
                        <a:chOff x="934123" y="966543"/>
                        <a:chExt cx="2086984" cy="1922707"/>
                      </a:xfrm>
                    </p:grpSpPr>
                    <p:sp>
                      <p:nvSpPr>
                        <p:cNvPr id="63" name="Line 18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8000000" flipV="1">
                          <a:off x="1697038" y="2432050"/>
                          <a:ext cx="914400" cy="0"/>
                        </a:xfrm>
                        <a:prstGeom prst="line">
                          <a:avLst/>
                        </a:prstGeom>
                        <a:noFill/>
                        <a:ln w="76200">
                          <a:solidFill>
                            <a:srgbClr val="00F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64" name="Group 195"/>
                        <p:cNvGrpSpPr>
                          <a:grpSpLocks noChangeAspect="1"/>
                        </p:cNvGrpSpPr>
                        <p:nvPr/>
                      </p:nvGrpSpPr>
                      <p:grpSpPr bwMode="auto">
                        <a:xfrm rot="7165234">
                          <a:off x="1678327" y="2240178"/>
                          <a:ext cx="630159" cy="151263"/>
                          <a:chOff x="770998" y="1762974"/>
                          <a:chExt cx="748181" cy="179636"/>
                        </a:xfrm>
                      </p:grpSpPr>
                      <p:grpSp>
                        <p:nvGrpSpPr>
                          <p:cNvPr id="79" name="Group 10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321626" y="1762974"/>
                            <a:ext cx="197553" cy="165907"/>
                            <a:chOff x="1325226" y="1163003"/>
                            <a:chExt cx="197553" cy="165907"/>
                          </a:xfrm>
                        </p:grpSpPr>
                        <p:sp>
                          <p:nvSpPr>
                            <p:cNvPr id="95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071" y="1165601"/>
                              <a:ext cx="5770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6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30" y="1165295"/>
                              <a:ext cx="48090" cy="16361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7" name="Oval 117"/>
                            <p:cNvSpPr>
                              <a:spLocks noChangeAspect="1"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7540" y="1167105"/>
                              <a:ext cx="52901" cy="158802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8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226" y="1163003"/>
                              <a:ext cx="52898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0" name="Group 103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147429" y="1767362"/>
                            <a:ext cx="196594" cy="166461"/>
                            <a:chOff x="1334955" y="1165907"/>
                            <a:chExt cx="196594" cy="166461"/>
                          </a:xfrm>
                        </p:grpSpPr>
                        <p:sp>
                          <p:nvSpPr>
                            <p:cNvPr id="91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78649" y="1173567"/>
                              <a:ext cx="52900" cy="15880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2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33330" y="1171519"/>
                              <a:ext cx="5290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3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3726" y="1166127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4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34955" y="1165907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1" name="Group 10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54109" y="1777013"/>
                            <a:ext cx="193054" cy="165597"/>
                            <a:chOff x="1325561" y="1174074"/>
                            <a:chExt cx="193054" cy="165597"/>
                          </a:xfrm>
                        </p:grpSpPr>
                        <p:sp>
                          <p:nvSpPr>
                            <p:cNvPr id="87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5715" y="1177851"/>
                              <a:ext cx="52900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8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4247" y="1180867"/>
                              <a:ext cx="48090" cy="15880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9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70882" y="1176120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90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5561" y="1174074"/>
                              <a:ext cx="52897" cy="153990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82" name="Group 11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70998" y="1773232"/>
                            <a:ext cx="190688" cy="163552"/>
                            <a:chOff x="1326466" y="1168809"/>
                            <a:chExt cx="190688" cy="163552"/>
                          </a:xfrm>
                        </p:grpSpPr>
                        <p:sp>
                          <p:nvSpPr>
                            <p:cNvPr id="83" name="Oval 115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64257" y="1170540"/>
                              <a:ext cx="52897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4" name="Oval 11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422791" y="1173556"/>
                              <a:ext cx="48090" cy="158805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 eaLnBrk="0" hangingPunct="0">
                                <a:defRPr/>
                              </a:pPr>
                              <a:endParaRPr lang="en-US" sz="4200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5" name="Oval 11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69426" y="1168809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  <p:sp>
                          <p:nvSpPr>
                            <p:cNvPr id="86" name="Oval 1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 flipH="1">
                              <a:off x="1326466" y="1170954"/>
                              <a:ext cx="52900" cy="153991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chemeClr val="accent1"/>
                                </a:gs>
                                <a:gs pos="50000">
                                  <a:schemeClr val="accent1">
                                    <a:gamma/>
                                    <a:shade val="46275"/>
                                    <a:invGamma/>
                                  </a:schemeClr>
                                </a:gs>
                                <a:gs pos="100000">
                                  <a:schemeClr val="accent1"/>
                                </a:gs>
                              </a:gsLst>
                              <a:lin ang="0" scaled="1"/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eaLnBrk="0" hangingPunct="0">
                                <a:defRPr/>
                              </a:pPr>
                              <a:endParaRPr lang="en-US" dirty="0">
                                <a:latin typeface="Comic Sans MS"/>
                                <a:cs typeface="Comic Sans M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65" name="Oval 64"/>
                        <p:cNvSpPr/>
                        <p:nvPr/>
                      </p:nvSpPr>
                      <p:spPr>
                        <a:xfrm>
                          <a:off x="934123" y="966543"/>
                          <a:ext cx="2086984" cy="1871831"/>
                        </a:xfrm>
                        <a:prstGeom prst="ellipse">
                          <a:avLst/>
                        </a:prstGeom>
                        <a:noFill/>
                        <a:ln w="38100" cap="flat" cmpd="tri" algn="ctr">
                          <a:gradFill>
                            <a:gsLst>
                              <a:gs pos="0">
                                <a:schemeClr val="accent1">
                                  <a:tint val="66000"/>
                                  <a:satMod val="160000"/>
                                  <a:alpha val="46000"/>
                                </a:schemeClr>
                              </a:gs>
                              <a:gs pos="50000">
                                <a:schemeClr val="accent1">
                                  <a:tint val="44500"/>
                                  <a:satMod val="160000"/>
                                </a:schemeClr>
                              </a:gs>
                              <a:gs pos="100000">
                                <a:schemeClr val="accent1">
                                  <a:tint val="23500"/>
                                  <a:satMod val="160000"/>
                                </a:schemeClr>
                              </a:gs>
                            </a:gsLst>
                            <a:lin ang="5400000" scaled="0"/>
                          </a:gra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6" name="Can 65"/>
                        <p:cNvSpPr/>
                        <p:nvPr/>
                      </p:nvSpPr>
                      <p:spPr bwMode="auto">
                        <a:xfrm rot="1920000">
                          <a:off x="1930950" y="1844253"/>
                          <a:ext cx="153981" cy="178218"/>
                        </a:xfrm>
                        <a:prstGeom prst="can">
                          <a:avLst/>
                        </a:prstGeom>
                        <a:solidFill>
                          <a:srgbClr val="C0504D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 dirty="0"/>
                        </a:p>
                      </p:txBody>
                    </p:sp>
                    <p:sp>
                      <p:nvSpPr>
                        <p:cNvPr id="67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11370" y="1673412"/>
                          <a:ext cx="1063627" cy="30798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Beam-dump</a:t>
                          </a:r>
                        </a:p>
                      </p:txBody>
                    </p:sp>
                    <p:sp>
                      <p:nvSpPr>
                        <p:cNvPr id="68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9898" y="1286961"/>
                          <a:ext cx="1470098" cy="30798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square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eaLnBrk="0" hangingPunct="0"/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Polarized </a:t>
                          </a:r>
                          <a:r>
                            <a:rPr lang="en-US" sz="600" dirty="0" err="1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e</a:t>
                          </a:r>
                          <a:r>
                            <a:rPr lang="en-US" sz="600" dirty="0">
                              <a:solidFill>
                                <a:srgbClr val="0000FF"/>
                              </a:solidFill>
                              <a:latin typeface="Comic Sans MS" charset="0"/>
                              <a:ea typeface="Comic Sans MS" charset="0"/>
                              <a:cs typeface="Comic Sans MS" charset="0"/>
                            </a:rPr>
                            <a:t>-gun</a:t>
                          </a:r>
                        </a:p>
                      </p:txBody>
                    </p:sp>
                    <p:grpSp>
                      <p:nvGrpSpPr>
                        <p:cNvPr id="69" name="Group 102"/>
                        <p:cNvGrpSpPr>
                          <a:grpSpLocks/>
                        </p:cNvGrpSpPr>
                        <p:nvPr/>
                      </p:nvGrpSpPr>
                      <p:grpSpPr bwMode="auto">
                        <a:xfrm rot="18332405" flipV="1">
                          <a:off x="2233908" y="1671515"/>
                          <a:ext cx="120736" cy="111529"/>
                          <a:chOff x="1364398" y="1154338"/>
                          <a:chExt cx="184264" cy="160656"/>
                        </a:xfrm>
                      </p:grpSpPr>
                      <p:sp>
                        <p:nvSpPr>
                          <p:cNvPr id="75" name="Oval 11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93026" y="1157393"/>
                            <a:ext cx="55636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76" name="Oval 11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440425" y="1155698"/>
                            <a:ext cx="49452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 eaLnBrk="0" hangingPunct="0">
                              <a:defRPr/>
                            </a:pPr>
                            <a:endParaRPr lang="en-US" sz="4200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77" name="Oval 117"/>
                          <p:cNvSpPr>
                            <a:spLocks noChangeAspect="1" noChangeArrowheads="1"/>
                          </p:cNvSpPr>
                          <p:nvPr/>
                        </p:nvSpPr>
                        <p:spPr bwMode="auto">
                          <a:xfrm flipH="1">
                            <a:off x="1389687" y="1154338"/>
                            <a:ext cx="61815" cy="157597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  <p:sp>
                        <p:nvSpPr>
                          <p:cNvPr id="78" name="Oval 11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flipH="1">
                            <a:off x="1364398" y="1156710"/>
                            <a:ext cx="55632" cy="157601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chemeClr val="accent1"/>
                              </a:gs>
                              <a:gs pos="50000">
                                <a:schemeClr val="accent1">
                                  <a:gamma/>
                                  <a:shade val="46275"/>
                                  <a:invGamma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0" scaled="1"/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eaLnBrk="0" hangingPunct="0">
                              <a:defRPr/>
                            </a:pPr>
                            <a:endParaRPr lang="en-US" dirty="0">
                              <a:latin typeface="Comic Sans MS"/>
                              <a:cs typeface="Comic Sans MS"/>
                            </a:endParaRPr>
                          </a:p>
                        </p:txBody>
                      </p:sp>
                    </p:grpSp>
                    <p:sp>
                      <p:nvSpPr>
                        <p:cNvPr id="70" name="Freeform 69"/>
                        <p:cNvSpPr/>
                        <p:nvPr/>
                      </p:nvSpPr>
                      <p:spPr>
                        <a:xfrm rot="18332405">
                          <a:off x="2022215" y="1858399"/>
                          <a:ext cx="417192" cy="137773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1" name="Freeform 70"/>
                        <p:cNvSpPr/>
                        <p:nvPr/>
                      </p:nvSpPr>
                      <p:spPr>
                        <a:xfrm rot="18332405" flipH="1">
                          <a:off x="2317987" y="1574873"/>
                          <a:ext cx="263278" cy="121564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2" name="Freeform 71"/>
                        <p:cNvSpPr/>
                        <p:nvPr/>
                      </p:nvSpPr>
                      <p:spPr>
                        <a:xfrm rot="18332405" flipH="1">
                          <a:off x="2040415" y="1730814"/>
                          <a:ext cx="263276" cy="125618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3" name="Freeform 72"/>
                        <p:cNvSpPr/>
                        <p:nvPr/>
                      </p:nvSpPr>
                      <p:spPr>
                        <a:xfrm rot="18332405">
                          <a:off x="2198456" y="1552603"/>
                          <a:ext cx="291630" cy="89147"/>
                        </a:xfrm>
                        <a:custGeom>
                          <a:avLst/>
                          <a:gdLst>
                            <a:gd name="connsiteX0" fmla="*/ 0 w 323850"/>
                            <a:gd name="connsiteY0" fmla="*/ 104775 h 113242"/>
                            <a:gd name="connsiteX1" fmla="*/ 139700 w 323850"/>
                            <a:gd name="connsiteY1" fmla="*/ 98425 h 113242"/>
                            <a:gd name="connsiteX2" fmla="*/ 190500 w 323850"/>
                            <a:gd name="connsiteY2" fmla="*/ 15875 h 113242"/>
                            <a:gd name="connsiteX3" fmla="*/ 323850 w 323850"/>
                            <a:gd name="connsiteY3" fmla="*/ 3175 h 1132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23850" h="113242">
                              <a:moveTo>
                                <a:pt x="0" y="104775"/>
                              </a:moveTo>
                              <a:cubicBezTo>
                                <a:pt x="53975" y="109008"/>
                                <a:pt x="107950" y="113242"/>
                                <a:pt x="139700" y="98425"/>
                              </a:cubicBezTo>
                              <a:cubicBezTo>
                                <a:pt x="171450" y="83608"/>
                                <a:pt x="159808" y="31750"/>
                                <a:pt x="190500" y="15875"/>
                              </a:cubicBezTo>
                              <a:cubicBezTo>
                                <a:pt x="221192" y="0"/>
                                <a:pt x="323850" y="3175"/>
                                <a:pt x="323850" y="3175"/>
                              </a:cubicBezTo>
                            </a:path>
                          </a:pathLst>
                        </a:custGeom>
                        <a:ln w="12700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4" name="Oval 73"/>
                        <p:cNvSpPr/>
                        <p:nvPr/>
                      </p:nvSpPr>
                      <p:spPr>
                        <a:xfrm rot="12932405">
                          <a:off x="2328059" y="1382505"/>
                          <a:ext cx="170190" cy="85060"/>
                        </a:xfrm>
                        <a:prstGeom prst="ellipse">
                          <a:avLst/>
                        </a:prstGeom>
                        <a:solidFill>
                          <a:srgbClr val="0000FF"/>
                        </a:solidFill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>
                            <a:defRPr/>
                          </a:pPr>
                          <a:endParaRPr lang="en-US"/>
                        </a:p>
                      </p:txBody>
                    </p:sp>
                  </p:grpSp>
                  <p:sp>
                    <p:nvSpPr>
                      <p:cNvPr id="58" name="Line 184"/>
                      <p:cNvSpPr>
                        <a:spLocks noChangeShapeType="1"/>
                      </p:cNvSpPr>
                      <p:nvPr/>
                    </p:nvSpPr>
                    <p:spPr bwMode="auto">
                      <a:xfrm rot="18000000" flipV="1">
                        <a:off x="1698831" y="2433843"/>
                        <a:ext cx="914400" cy="0"/>
                      </a:xfrm>
                      <a:prstGeom prst="line">
                        <a:avLst/>
                      </a:prstGeom>
                      <a:noFill/>
                      <a:ln w="76200">
                        <a:solidFill>
                          <a:srgbClr val="00FF00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63209" y="806824"/>
                        <a:ext cx="403971" cy="569608"/>
                      </a:xfrm>
                      <a:prstGeom prst="rect">
                        <a:avLst/>
                      </a:prstGeom>
                      <a:blipFill dpi="0" rotWithShape="1">
                        <a:blip r:embed="rId5"/>
                        <a:srcRect/>
                        <a:tile tx="0" ty="0" sx="100000" sy="100000" flip="none" algn="tl"/>
                      </a:blip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pPr eaLnBrk="0" hangingPunct="0"/>
                        <a:endParaRPr lang="en-US">
                          <a:latin typeface="Comic Sans MS" charset="0"/>
                          <a:ea typeface="Comic Sans MS" charset="0"/>
                          <a:cs typeface="Comic Sans MS" charset="0"/>
                        </a:endParaRPr>
                      </a:p>
                    </p:txBody>
                  </p:sp>
                  <p:sp>
                    <p:nvSpPr>
                      <p:cNvPr id="60" name="Text Box 11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410173" y="1405086"/>
                        <a:ext cx="1861074" cy="7186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 eaLnBrk="0" hangingPunct="0"/>
                        <a:r>
                          <a:rPr lang="en-US" sz="1100" dirty="0" err="1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eRHIC</a:t>
                        </a:r>
                        <a:r>
                          <a:rPr lang="en-US" sz="1100" dirty="0">
                            <a:solidFill>
                              <a:srgbClr val="0000FF"/>
                            </a:solidFill>
                            <a:latin typeface="Comic Sans MS" charset="0"/>
                            <a:ea typeface="Comic Sans MS" charset="0"/>
                            <a:cs typeface="Comic Sans MS" charset="0"/>
                          </a:rPr>
                          <a:t> detector</a:t>
                        </a:r>
                      </a:p>
                    </p:txBody>
                  </p:sp>
                  <p:sp>
                    <p:nvSpPr>
                      <p:cNvPr id="61" name="Arc 60"/>
                      <p:cNvSpPr/>
                      <p:nvPr/>
                    </p:nvSpPr>
                    <p:spPr>
                      <a:xfrm rot="16200000" flipH="1" flipV="1">
                        <a:off x="4133382" y="-33512"/>
                        <a:ext cx="437445" cy="1859933"/>
                      </a:xfrm>
                      <a:prstGeom prst="arc">
                        <a:avLst>
                          <a:gd name="adj1" fmla="val 16803933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  <p:sp>
                    <p:nvSpPr>
                      <p:cNvPr id="62" name="Arc 61"/>
                      <p:cNvSpPr/>
                      <p:nvPr/>
                    </p:nvSpPr>
                    <p:spPr>
                      <a:xfrm rot="5400000" flipH="1">
                        <a:off x="4096911" y="5556056"/>
                        <a:ext cx="437445" cy="1892348"/>
                      </a:xfrm>
                      <a:prstGeom prst="arc">
                        <a:avLst>
                          <a:gd name="adj1" fmla="val 16720138"/>
                          <a:gd name="adj2" fmla="val 4705417"/>
                        </a:avLst>
                      </a:prstGeom>
                      <a:ln w="3810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 dirty="0"/>
                      </a:p>
                    </p:txBody>
                  </p:sp>
                </p:grpSp>
              </p:grpSp>
            </p:grpSp>
          </p:grpSp>
        </p:grpSp>
      </p:grpSp>
      <p:sp>
        <p:nvSpPr>
          <p:cNvPr id="124" name="TextBox 126"/>
          <p:cNvSpPr txBox="1">
            <a:spLocks noChangeArrowheads="1"/>
          </p:cNvSpPr>
          <p:nvPr/>
        </p:nvSpPr>
        <p:spPr bwMode="auto">
          <a:xfrm>
            <a:off x="1441135" y="810299"/>
            <a:ext cx="1657283" cy="42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058" tIns="48029" rIns="96058" bIns="48029">
            <a:prstTxWarp prst="textNoShape">
              <a:avLst/>
            </a:prstTxWarp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EIC/</a:t>
            </a:r>
            <a:r>
              <a:rPr lang="en-US" sz="2100" b="1" dirty="0" err="1">
                <a:solidFill>
                  <a:srgbClr val="FF0000"/>
                </a:solidFill>
                <a:latin typeface="Comic Sans MS" charset="0"/>
                <a:ea typeface="Comic Sans MS" charset="0"/>
                <a:cs typeface="Comic Sans MS" charset="0"/>
              </a:rPr>
              <a:t>eRHIC</a:t>
            </a:r>
            <a:endParaRPr lang="en-US" sz="2100" b="1" dirty="0">
              <a:solidFill>
                <a:srgbClr val="FF0000"/>
              </a:solidFill>
              <a:latin typeface="Comic Sans MS" charset="0"/>
              <a:ea typeface="Comic Sans MS" charset="0"/>
              <a:cs typeface="Comic Sans MS" charset="0"/>
            </a:endParaRPr>
          </a:p>
        </p:txBody>
      </p:sp>
      <p:cxnSp>
        <p:nvCxnSpPr>
          <p:cNvPr id="128" name="Straight Arrow Connector 127"/>
          <p:cNvCxnSpPr>
            <a:stCxn id="59" idx="3"/>
            <a:endCxn id="125" idx="1"/>
          </p:cNvCxnSpPr>
          <p:nvPr/>
        </p:nvCxnSpPr>
        <p:spPr>
          <a:xfrm>
            <a:off x="2320364" y="1363186"/>
            <a:ext cx="3332808" cy="570252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TextBox 129"/>
          <p:cNvSpPr txBox="1"/>
          <p:nvPr/>
        </p:nvSpPr>
        <p:spPr>
          <a:xfrm>
            <a:off x="0" y="4726118"/>
            <a:ext cx="44768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An electron ring will be built at the RHIC facility</a:t>
            </a:r>
          </a:p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The current experiments can be upgraded for </a:t>
            </a:r>
            <a:r>
              <a:rPr lang="en-US" b="1" dirty="0" err="1" smtClean="0">
                <a:solidFill>
                  <a:srgbClr val="000090"/>
                </a:solidFill>
              </a:rPr>
              <a:t>ap(A</a:t>
            </a:r>
            <a:r>
              <a:rPr lang="en-US" b="1" dirty="0" smtClean="0">
                <a:solidFill>
                  <a:srgbClr val="000090"/>
                </a:solidFill>
              </a:rPr>
              <a:t>) physics</a:t>
            </a:r>
          </a:p>
          <a:p>
            <a:pPr marL="230188" indent="-230188">
              <a:buFont typeface="Wingdings" charset="2"/>
              <a:buChar char="Ø"/>
            </a:pPr>
            <a:r>
              <a:rPr lang="en-US" b="1" dirty="0" smtClean="0">
                <a:solidFill>
                  <a:srgbClr val="000090"/>
                </a:solidFill>
              </a:rPr>
              <a:t>A new dedicated detector will be built</a:t>
            </a:r>
            <a:endParaRPr lang="en-US" b="1" dirty="0">
              <a:solidFill>
                <a:srgbClr val="000090"/>
              </a:solidFill>
            </a:endParaRPr>
          </a:p>
        </p:txBody>
      </p:sp>
      <p:grpSp>
        <p:nvGrpSpPr>
          <p:cNvPr id="136" name="Group 135"/>
          <p:cNvGrpSpPr/>
          <p:nvPr/>
        </p:nvGrpSpPr>
        <p:grpSpPr>
          <a:xfrm>
            <a:off x="5653172" y="746224"/>
            <a:ext cx="2728827" cy="2003588"/>
            <a:chOff x="5653172" y="746224"/>
            <a:chExt cx="2728827" cy="2003588"/>
          </a:xfrm>
        </p:grpSpPr>
        <p:grpSp>
          <p:nvGrpSpPr>
            <p:cNvPr id="138" name="Group 137"/>
            <p:cNvGrpSpPr/>
            <p:nvPr/>
          </p:nvGrpSpPr>
          <p:grpSpPr>
            <a:xfrm>
              <a:off x="5653172" y="746224"/>
              <a:ext cx="2728827" cy="2003588"/>
              <a:chOff x="5653172" y="735462"/>
              <a:chExt cx="2728827" cy="2003588"/>
            </a:xfrm>
          </p:grpSpPr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653172" y="1106302"/>
                <a:ext cx="2728827" cy="1632748"/>
              </a:xfrm>
              <a:prstGeom prst="rect">
                <a:avLst/>
              </a:prstGeom>
            </p:spPr>
          </p:pic>
          <p:sp>
            <p:nvSpPr>
              <p:cNvPr id="137" name="TextBox 136"/>
              <p:cNvSpPr txBox="1"/>
              <p:nvPr/>
            </p:nvSpPr>
            <p:spPr>
              <a:xfrm>
                <a:off x="5841053" y="735462"/>
                <a:ext cx="161993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  <a:latin typeface="Comic Sans MS" charset="0"/>
                    <a:ea typeface="Comic Sans MS" charset="0"/>
                    <a:cs typeface="Comic Sans MS" charset="0"/>
                  </a:rPr>
                  <a:t>EIC detector</a:t>
                </a:r>
              </a:p>
              <a:p>
                <a:endParaRPr lang="en-US" dirty="0"/>
              </a:p>
            </p:txBody>
          </p:sp>
        </p:grpSp>
        <p:sp>
          <p:nvSpPr>
            <p:cNvPr id="131" name="TextBox 27"/>
            <p:cNvSpPr txBox="1">
              <a:spLocks noChangeArrowheads="1"/>
            </p:cNvSpPr>
            <p:nvPr/>
          </p:nvSpPr>
          <p:spPr bwMode="auto">
            <a:xfrm rot="5400000">
              <a:off x="7277718" y="1666371"/>
              <a:ext cx="844636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FORWARD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132" name="TextBox 28"/>
            <p:cNvSpPr txBox="1">
              <a:spLocks noChangeArrowheads="1"/>
            </p:cNvSpPr>
            <p:nvPr/>
          </p:nvSpPr>
          <p:spPr bwMode="auto">
            <a:xfrm rot="16200000">
              <a:off x="5549845" y="1670402"/>
              <a:ext cx="527417" cy="28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6058" tIns="48029" rIns="96058" bIns="48029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FF0000"/>
                  </a:solidFill>
                </a:rPr>
                <a:t>REAR</a:t>
              </a:r>
              <a:endParaRPr lang="en-US" sz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33" name="Text Box 2"/>
          <p:cNvSpPr txBox="1">
            <a:spLocks noChangeArrowheads="1"/>
          </p:cNvSpPr>
          <p:nvPr/>
        </p:nvSpPr>
        <p:spPr bwMode="auto">
          <a:xfrm>
            <a:off x="220437" y="3569280"/>
            <a:ext cx="4390706" cy="24489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9988" tIns="46793" rIns="89988" bIns="46793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sz="1700" dirty="0" smtClean="0">
                <a:solidFill>
                  <a:srgbClr val="FF0000"/>
                </a:solidFill>
                <a:latin typeface="Times New Roman" charset="0"/>
              </a:rPr>
              <a:t>Important for exclusive diffraction: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Hermetic Central Tracking Detector (Si pixels)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Good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calorimeter resolution with fine granularity </a:t>
            </a: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Preshower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em</a:t>
            </a: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 cal </a:t>
            </a:r>
            <a:r>
              <a:rPr lang="en-US" sz="1700" dirty="0" err="1" smtClean="0">
                <a:solidFill>
                  <a:srgbClr val="000000"/>
                </a:solidFill>
                <a:latin typeface="Times New Roman" charset="0"/>
                <a:sym typeface="Wingdings"/>
              </a:rPr>
              <a:t>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</a:t>
            </a:r>
            <a:r>
              <a:rPr lang="en-US" sz="1700" dirty="0" smtClean="0">
                <a:solidFill>
                  <a:srgbClr val="000000"/>
                </a:solidFill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1700" baseline="300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0</a:t>
            </a:r>
            <a:r>
              <a:rPr lang="en-US" sz="1700" dirty="0" smtClean="0">
                <a:solidFill>
                  <a:srgbClr val="000000"/>
                </a:solidFill>
                <a:latin typeface="Times New Roman" charset="0"/>
                <a:sym typeface="Wingdings"/>
              </a:rPr>
              <a:t> background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dirty="0" smtClean="0">
                <a:solidFill>
                  <a:srgbClr val="000000"/>
                </a:solidFill>
                <a:latin typeface="Times New Roman" charset="0"/>
              </a:rPr>
              <a:t>Very </a:t>
            </a:r>
            <a:r>
              <a:rPr lang="en-GB" sz="1700" dirty="0">
                <a:solidFill>
                  <a:srgbClr val="000000"/>
                </a:solidFill>
                <a:latin typeface="Times New Roman" charset="0"/>
              </a:rPr>
              <a:t>forward </a:t>
            </a:r>
            <a:r>
              <a:rPr lang="en-GB" sz="1700" dirty="0" err="1" smtClean="0">
                <a:solidFill>
                  <a:srgbClr val="000000"/>
                </a:solidFill>
                <a:latin typeface="Times New Roman" charset="0"/>
              </a:rPr>
              <a:t>calorimetry</a:t>
            </a:r>
            <a:endParaRPr lang="en-GB" sz="1700" dirty="0" smtClean="0">
              <a:solidFill>
                <a:srgbClr val="000000"/>
              </a:solidFill>
              <a:latin typeface="Times New Roman" charset="0"/>
            </a:endParaRPr>
          </a:p>
          <a:p>
            <a:pPr marL="168275" indent="-168275">
              <a:buFont typeface="Times New Roman" charset="0"/>
              <a:buChar char="•"/>
              <a:tabLst>
                <a:tab pos="168275" algn="l"/>
                <a:tab pos="912813" algn="l"/>
                <a:tab pos="1827213" algn="l"/>
                <a:tab pos="2741613" algn="l"/>
                <a:tab pos="3654425" algn="l"/>
                <a:tab pos="4570413" algn="l"/>
                <a:tab pos="5484813" algn="l"/>
                <a:tab pos="6397625" algn="l"/>
                <a:tab pos="7312025" algn="l"/>
                <a:tab pos="8228013" algn="l"/>
                <a:tab pos="9140825" algn="l"/>
                <a:tab pos="10055225" algn="l"/>
              </a:tabLst>
            </a:pPr>
            <a:r>
              <a:rPr lang="en-GB" sz="1700" b="1" dirty="0" smtClean="0">
                <a:solidFill>
                  <a:srgbClr val="008000"/>
                </a:solidFill>
                <a:latin typeface="Times New Roman" charset="0"/>
              </a:rPr>
              <a:t>Roman </a:t>
            </a:r>
            <a:r>
              <a:rPr lang="en-GB" sz="1700" b="1" dirty="0">
                <a:solidFill>
                  <a:srgbClr val="008000"/>
                </a:solidFill>
                <a:latin typeface="Times New Roman" charset="0"/>
              </a:rPr>
              <a:t>pots</a:t>
            </a:r>
            <a:r>
              <a:rPr lang="en-GB" sz="1700" b="1" dirty="0" smtClean="0">
                <a:solidFill>
                  <a:srgbClr val="008000"/>
                </a:solidFill>
                <a:latin typeface="Times New Roman" charset="0"/>
              </a:rPr>
              <a:t> from the early beginning </a:t>
            </a:r>
            <a:r>
              <a:rPr lang="en-GB" sz="1700" b="1" dirty="0" smtClean="0">
                <a:latin typeface="Times New Roman" charset="0"/>
              </a:rPr>
              <a:t>(and with excellent acceptance)</a:t>
            </a:r>
            <a:endParaRPr lang="en-GB" sz="1700" b="1" dirty="0">
              <a:latin typeface="Times New Roman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88508" y="2295312"/>
            <a:ext cx="1959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FF0000"/>
                </a:solidFill>
                <a:latin typeface="Times New Roman" charset="0"/>
              </a:rPr>
              <a:t>General properties: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Hermetic</a:t>
            </a:r>
          </a:p>
          <a:p>
            <a:pPr>
              <a:buFont typeface="Times New Roman" charset="0"/>
              <a:buChar char="•"/>
              <a:tabLst>
                <a:tab pos="0" algn="l"/>
                <a:tab pos="913882" algn="l"/>
                <a:tab pos="1827765" algn="l"/>
                <a:tab pos="2741647" algn="l"/>
                <a:tab pos="3655530" algn="l"/>
                <a:tab pos="4571081" algn="l"/>
                <a:tab pos="5484963" algn="l"/>
                <a:tab pos="6398846" algn="l"/>
                <a:tab pos="7312728" algn="l"/>
                <a:tab pos="8228278" algn="l"/>
                <a:tab pos="9142160" algn="l"/>
                <a:tab pos="10056043" algn="l"/>
              </a:tabLst>
            </a:pPr>
            <a:r>
              <a:rPr lang="en-GB" dirty="0" smtClean="0">
                <a:solidFill>
                  <a:srgbClr val="000000"/>
                </a:solidFill>
                <a:latin typeface="Times New Roman" charset="0"/>
              </a:rPr>
              <a:t> Asymmetric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3" grpId="1"/>
      <p:bldP spid="1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880272" y="1143001"/>
            <a:ext cx="3677423" cy="1673206"/>
            <a:chOff x="2905" y="692"/>
            <a:chExt cx="2189" cy="1013"/>
          </a:xfrm>
        </p:grpSpPr>
        <p:graphicFrame>
          <p:nvGraphicFramePr>
            <p:cNvPr id="32770" name="Object 2"/>
            <p:cNvGraphicFramePr>
              <a:graphicFrameLocks noChangeAspect="1"/>
            </p:cNvGraphicFramePr>
            <p:nvPr/>
          </p:nvGraphicFramePr>
          <p:xfrm>
            <a:off x="4656" y="1576"/>
            <a:ext cx="65" cy="129"/>
          </p:xfrm>
          <a:graphic>
            <a:graphicData uri="http://schemas.openxmlformats.org/presentationml/2006/ole">
              <p:oleObj spid="_x0000_s59394" r:id="rId4" imgW="76200" imgH="177800" progId="Equation.3">
                <p:embed/>
              </p:oleObj>
            </a:graphicData>
          </a:graphic>
        </p:graphicFrame>
        <p:sp>
          <p:nvSpPr>
            <p:cNvPr id="32800" name="Freeform 9"/>
            <p:cNvSpPr>
              <a:spLocks noChangeArrowheads="1"/>
            </p:cNvSpPr>
            <p:nvPr/>
          </p:nvSpPr>
          <p:spPr bwMode="auto">
            <a:xfrm flipV="1">
              <a:off x="3395" y="945"/>
              <a:ext cx="642" cy="77"/>
            </a:xfrm>
            <a:custGeom>
              <a:avLst/>
              <a:gdLst>
                <a:gd name="T0" fmla="*/ 0 w 777"/>
                <a:gd name="T1" fmla="*/ 9 h 133"/>
                <a:gd name="T2" fmla="*/ 77 w 777"/>
                <a:gd name="T3" fmla="*/ 1 h 133"/>
                <a:gd name="T4" fmla="*/ 299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1" name="Freeform 10"/>
            <p:cNvSpPr>
              <a:spLocks noChangeArrowheads="1"/>
            </p:cNvSpPr>
            <p:nvPr/>
          </p:nvSpPr>
          <p:spPr bwMode="auto">
            <a:xfrm rot="5400000">
              <a:off x="3556" y="1280"/>
              <a:ext cx="616" cy="103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0 h 290"/>
                <a:gd name="T26" fmla="*/ 2 w 1875"/>
                <a:gd name="T27" fmla="*/ 0 h 290"/>
                <a:gd name="T28" fmla="*/ 2 w 1875"/>
                <a:gd name="T29" fmla="*/ 0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0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0 h 290"/>
                <a:gd name="T50" fmla="*/ 4 w 1875"/>
                <a:gd name="T51" fmla="*/ 0 h 290"/>
                <a:gd name="T52" fmla="*/ 4 w 1875"/>
                <a:gd name="T53" fmla="*/ 0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0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0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2" name="Freeform 11"/>
            <p:cNvSpPr>
              <a:spLocks noChangeArrowheads="1"/>
            </p:cNvSpPr>
            <p:nvPr/>
          </p:nvSpPr>
          <p:spPr bwMode="auto">
            <a:xfrm rot="5400000">
              <a:off x="3668" y="1095"/>
              <a:ext cx="616" cy="104"/>
            </a:xfrm>
            <a:custGeom>
              <a:avLst/>
              <a:gdLst>
                <a:gd name="T0" fmla="*/ 0 w 1875"/>
                <a:gd name="T1" fmla="*/ 1 h 290"/>
                <a:gd name="T2" fmla="*/ 0 w 1875"/>
                <a:gd name="T3" fmla="*/ 1 h 290"/>
                <a:gd name="T4" fmla="*/ 0 w 1875"/>
                <a:gd name="T5" fmla="*/ 1 h 290"/>
                <a:gd name="T6" fmla="*/ 0 w 1875"/>
                <a:gd name="T7" fmla="*/ 1 h 290"/>
                <a:gd name="T8" fmla="*/ 1 w 1875"/>
                <a:gd name="T9" fmla="*/ 2 h 290"/>
                <a:gd name="T10" fmla="*/ 1 w 1875"/>
                <a:gd name="T11" fmla="*/ 1 h 290"/>
                <a:gd name="T12" fmla="*/ 1 w 1875"/>
                <a:gd name="T13" fmla="*/ 1 h 290"/>
                <a:gd name="T14" fmla="*/ 1 w 1875"/>
                <a:gd name="T15" fmla="*/ 0 h 290"/>
                <a:gd name="T16" fmla="*/ 1 w 1875"/>
                <a:gd name="T17" fmla="*/ 1 h 290"/>
                <a:gd name="T18" fmla="*/ 1 w 1875"/>
                <a:gd name="T19" fmla="*/ 1 h 290"/>
                <a:gd name="T20" fmla="*/ 2 w 1875"/>
                <a:gd name="T21" fmla="*/ 2 h 290"/>
                <a:gd name="T22" fmla="*/ 2 w 1875"/>
                <a:gd name="T23" fmla="*/ 1 h 290"/>
                <a:gd name="T24" fmla="*/ 2 w 1875"/>
                <a:gd name="T25" fmla="*/ 1 h 290"/>
                <a:gd name="T26" fmla="*/ 2 w 1875"/>
                <a:gd name="T27" fmla="*/ 0 h 290"/>
                <a:gd name="T28" fmla="*/ 2 w 1875"/>
                <a:gd name="T29" fmla="*/ 1 h 290"/>
                <a:gd name="T30" fmla="*/ 2 w 1875"/>
                <a:gd name="T31" fmla="*/ 1 h 290"/>
                <a:gd name="T32" fmla="*/ 2 w 1875"/>
                <a:gd name="T33" fmla="*/ 2 h 290"/>
                <a:gd name="T34" fmla="*/ 3 w 1875"/>
                <a:gd name="T35" fmla="*/ 1 h 290"/>
                <a:gd name="T36" fmla="*/ 3 w 1875"/>
                <a:gd name="T37" fmla="*/ 0 h 290"/>
                <a:gd name="T38" fmla="*/ 3 w 1875"/>
                <a:gd name="T39" fmla="*/ 0 h 290"/>
                <a:gd name="T40" fmla="*/ 3 w 1875"/>
                <a:gd name="T41" fmla="*/ 1 h 290"/>
                <a:gd name="T42" fmla="*/ 3 w 1875"/>
                <a:gd name="T43" fmla="*/ 1 h 290"/>
                <a:gd name="T44" fmla="*/ 3 w 1875"/>
                <a:gd name="T45" fmla="*/ 2 h 290"/>
                <a:gd name="T46" fmla="*/ 4 w 1875"/>
                <a:gd name="T47" fmla="*/ 1 h 290"/>
                <a:gd name="T48" fmla="*/ 4 w 1875"/>
                <a:gd name="T49" fmla="*/ 1 h 290"/>
                <a:gd name="T50" fmla="*/ 4 w 1875"/>
                <a:gd name="T51" fmla="*/ 0 h 290"/>
                <a:gd name="T52" fmla="*/ 4 w 1875"/>
                <a:gd name="T53" fmla="*/ 1 h 290"/>
                <a:gd name="T54" fmla="*/ 4 w 1875"/>
                <a:gd name="T55" fmla="*/ 1 h 290"/>
                <a:gd name="T56" fmla="*/ 4 w 1875"/>
                <a:gd name="T57" fmla="*/ 2 h 290"/>
                <a:gd name="T58" fmla="*/ 4 w 1875"/>
                <a:gd name="T59" fmla="*/ 1 h 290"/>
                <a:gd name="T60" fmla="*/ 5 w 1875"/>
                <a:gd name="T61" fmla="*/ 1 h 290"/>
                <a:gd name="T62" fmla="*/ 4 w 1875"/>
                <a:gd name="T63" fmla="*/ 0 h 290"/>
                <a:gd name="T64" fmla="*/ 4 w 1875"/>
                <a:gd name="T65" fmla="*/ 1 h 290"/>
                <a:gd name="T66" fmla="*/ 4 w 1875"/>
                <a:gd name="T67" fmla="*/ 1 h 290"/>
                <a:gd name="T68" fmla="*/ 5 w 1875"/>
                <a:gd name="T69" fmla="*/ 2 h 290"/>
                <a:gd name="T70" fmla="*/ 5 w 1875"/>
                <a:gd name="T71" fmla="*/ 1 h 290"/>
                <a:gd name="T72" fmla="*/ 5 w 1875"/>
                <a:gd name="T73" fmla="*/ 1 h 290"/>
                <a:gd name="T74" fmla="*/ 5 w 1875"/>
                <a:gd name="T75" fmla="*/ 0 h 290"/>
                <a:gd name="T76" fmla="*/ 5 w 1875"/>
                <a:gd name="T77" fmla="*/ 1 h 290"/>
                <a:gd name="T78" fmla="*/ 5 w 1875"/>
                <a:gd name="T79" fmla="*/ 1 h 290"/>
                <a:gd name="T80" fmla="*/ 6 w 1875"/>
                <a:gd name="T81" fmla="*/ 2 h 290"/>
                <a:gd name="T82" fmla="*/ 6 w 1875"/>
                <a:gd name="T83" fmla="*/ 1 h 290"/>
                <a:gd name="T84" fmla="*/ 6 w 1875"/>
                <a:gd name="T85" fmla="*/ 1 h 290"/>
                <a:gd name="T86" fmla="*/ 6 w 1875"/>
                <a:gd name="T87" fmla="*/ 0 h 290"/>
                <a:gd name="T88" fmla="*/ 6 w 1875"/>
                <a:gd name="T89" fmla="*/ 1 h 290"/>
                <a:gd name="T90" fmla="*/ 6 w 1875"/>
                <a:gd name="T91" fmla="*/ 1 h 290"/>
                <a:gd name="T92" fmla="*/ 6 w 1875"/>
                <a:gd name="T93" fmla="*/ 2 h 290"/>
                <a:gd name="T94" fmla="*/ 7 w 1875"/>
                <a:gd name="T95" fmla="*/ 1 h 290"/>
                <a:gd name="T96" fmla="*/ 7 w 1875"/>
                <a:gd name="T97" fmla="*/ 1 h 290"/>
                <a:gd name="T98" fmla="*/ 7 w 1875"/>
                <a:gd name="T99" fmla="*/ 1 h 290"/>
                <a:gd name="T100" fmla="*/ 7 w 1875"/>
                <a:gd name="T101" fmla="*/ 1 h 29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5"/>
                <a:gd name="T154" fmla="*/ 0 h 290"/>
                <a:gd name="T155" fmla="*/ 1875 w 1875"/>
                <a:gd name="T156" fmla="*/ 290 h 29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5" h="290">
                  <a:moveTo>
                    <a:pt x="0" y="143"/>
                  </a:moveTo>
                  <a:cubicBezTo>
                    <a:pt x="9" y="143"/>
                    <a:pt x="43" y="143"/>
                    <a:pt x="53" y="143"/>
                  </a:cubicBezTo>
                  <a:cubicBezTo>
                    <a:pt x="63" y="143"/>
                    <a:pt x="51" y="128"/>
                    <a:pt x="59" y="144"/>
                  </a:cubicBezTo>
                  <a:cubicBezTo>
                    <a:pt x="67" y="160"/>
                    <a:pt x="82" y="215"/>
                    <a:pt x="102" y="239"/>
                  </a:cubicBezTo>
                  <a:cubicBezTo>
                    <a:pt x="122" y="263"/>
                    <a:pt x="153" y="288"/>
                    <a:pt x="179" y="288"/>
                  </a:cubicBezTo>
                  <a:cubicBezTo>
                    <a:pt x="205" y="288"/>
                    <a:pt x="235" y="270"/>
                    <a:pt x="258" y="239"/>
                  </a:cubicBezTo>
                  <a:cubicBezTo>
                    <a:pt x="281" y="208"/>
                    <a:pt x="314" y="141"/>
                    <a:pt x="318" y="102"/>
                  </a:cubicBezTo>
                  <a:cubicBezTo>
                    <a:pt x="322" y="63"/>
                    <a:pt x="295" y="2"/>
                    <a:pt x="285" y="2"/>
                  </a:cubicBezTo>
                  <a:cubicBezTo>
                    <a:pt x="275" y="2"/>
                    <a:pt x="250" y="61"/>
                    <a:pt x="255" y="101"/>
                  </a:cubicBezTo>
                  <a:cubicBezTo>
                    <a:pt x="260" y="141"/>
                    <a:pt x="291" y="208"/>
                    <a:pt x="314" y="240"/>
                  </a:cubicBezTo>
                  <a:cubicBezTo>
                    <a:pt x="337" y="272"/>
                    <a:pt x="368" y="290"/>
                    <a:pt x="395" y="290"/>
                  </a:cubicBezTo>
                  <a:cubicBezTo>
                    <a:pt x="422" y="290"/>
                    <a:pt x="453" y="269"/>
                    <a:pt x="476" y="237"/>
                  </a:cubicBezTo>
                  <a:cubicBezTo>
                    <a:pt x="499" y="205"/>
                    <a:pt x="527" y="137"/>
                    <a:pt x="531" y="98"/>
                  </a:cubicBezTo>
                  <a:cubicBezTo>
                    <a:pt x="535" y="59"/>
                    <a:pt x="508" y="2"/>
                    <a:pt x="498" y="2"/>
                  </a:cubicBezTo>
                  <a:cubicBezTo>
                    <a:pt x="488" y="2"/>
                    <a:pt x="464" y="59"/>
                    <a:pt x="468" y="98"/>
                  </a:cubicBezTo>
                  <a:cubicBezTo>
                    <a:pt x="472" y="137"/>
                    <a:pt x="501" y="204"/>
                    <a:pt x="524" y="236"/>
                  </a:cubicBezTo>
                  <a:cubicBezTo>
                    <a:pt x="547" y="268"/>
                    <a:pt x="578" y="290"/>
                    <a:pt x="605" y="290"/>
                  </a:cubicBezTo>
                  <a:cubicBezTo>
                    <a:pt x="632" y="290"/>
                    <a:pt x="665" y="268"/>
                    <a:pt x="689" y="236"/>
                  </a:cubicBezTo>
                  <a:cubicBezTo>
                    <a:pt x="713" y="204"/>
                    <a:pt x="743" y="134"/>
                    <a:pt x="747" y="95"/>
                  </a:cubicBezTo>
                  <a:cubicBezTo>
                    <a:pt x="751" y="56"/>
                    <a:pt x="725" y="0"/>
                    <a:pt x="714" y="0"/>
                  </a:cubicBezTo>
                  <a:cubicBezTo>
                    <a:pt x="703" y="0"/>
                    <a:pt x="677" y="59"/>
                    <a:pt x="681" y="98"/>
                  </a:cubicBezTo>
                  <a:cubicBezTo>
                    <a:pt x="685" y="137"/>
                    <a:pt x="715" y="202"/>
                    <a:pt x="738" y="234"/>
                  </a:cubicBezTo>
                  <a:cubicBezTo>
                    <a:pt x="761" y="266"/>
                    <a:pt x="794" y="290"/>
                    <a:pt x="822" y="290"/>
                  </a:cubicBezTo>
                  <a:cubicBezTo>
                    <a:pt x="850" y="290"/>
                    <a:pt x="882" y="269"/>
                    <a:pt x="905" y="237"/>
                  </a:cubicBezTo>
                  <a:cubicBezTo>
                    <a:pt x="928" y="205"/>
                    <a:pt x="958" y="138"/>
                    <a:pt x="962" y="99"/>
                  </a:cubicBezTo>
                  <a:cubicBezTo>
                    <a:pt x="966" y="60"/>
                    <a:pt x="938" y="2"/>
                    <a:pt x="927" y="2"/>
                  </a:cubicBezTo>
                  <a:cubicBezTo>
                    <a:pt x="916" y="2"/>
                    <a:pt x="891" y="60"/>
                    <a:pt x="896" y="99"/>
                  </a:cubicBezTo>
                  <a:cubicBezTo>
                    <a:pt x="901" y="138"/>
                    <a:pt x="933" y="208"/>
                    <a:pt x="956" y="239"/>
                  </a:cubicBezTo>
                  <a:cubicBezTo>
                    <a:pt x="979" y="270"/>
                    <a:pt x="1008" y="288"/>
                    <a:pt x="1035" y="288"/>
                  </a:cubicBezTo>
                  <a:cubicBezTo>
                    <a:pt x="1062" y="288"/>
                    <a:pt x="1095" y="268"/>
                    <a:pt x="1118" y="237"/>
                  </a:cubicBezTo>
                  <a:cubicBezTo>
                    <a:pt x="1141" y="206"/>
                    <a:pt x="1171" y="140"/>
                    <a:pt x="1175" y="101"/>
                  </a:cubicBezTo>
                  <a:cubicBezTo>
                    <a:pt x="1179" y="62"/>
                    <a:pt x="1153" y="2"/>
                    <a:pt x="1142" y="2"/>
                  </a:cubicBezTo>
                  <a:cubicBezTo>
                    <a:pt x="1131" y="2"/>
                    <a:pt x="1105" y="59"/>
                    <a:pt x="1109" y="99"/>
                  </a:cubicBezTo>
                  <a:cubicBezTo>
                    <a:pt x="1113" y="139"/>
                    <a:pt x="1146" y="209"/>
                    <a:pt x="1169" y="240"/>
                  </a:cubicBezTo>
                  <a:cubicBezTo>
                    <a:pt x="1192" y="271"/>
                    <a:pt x="1223" y="288"/>
                    <a:pt x="1250" y="288"/>
                  </a:cubicBezTo>
                  <a:cubicBezTo>
                    <a:pt x="1277" y="288"/>
                    <a:pt x="1307" y="270"/>
                    <a:pt x="1331" y="239"/>
                  </a:cubicBezTo>
                  <a:cubicBezTo>
                    <a:pt x="1355" y="208"/>
                    <a:pt x="1389" y="141"/>
                    <a:pt x="1394" y="102"/>
                  </a:cubicBezTo>
                  <a:cubicBezTo>
                    <a:pt x="1399" y="63"/>
                    <a:pt x="1370" y="3"/>
                    <a:pt x="1359" y="3"/>
                  </a:cubicBezTo>
                  <a:cubicBezTo>
                    <a:pt x="1348" y="3"/>
                    <a:pt x="1322" y="62"/>
                    <a:pt x="1326" y="101"/>
                  </a:cubicBezTo>
                  <a:cubicBezTo>
                    <a:pt x="1330" y="140"/>
                    <a:pt x="1362" y="207"/>
                    <a:pt x="1385" y="239"/>
                  </a:cubicBezTo>
                  <a:cubicBezTo>
                    <a:pt x="1408" y="271"/>
                    <a:pt x="1437" y="290"/>
                    <a:pt x="1464" y="290"/>
                  </a:cubicBezTo>
                  <a:cubicBezTo>
                    <a:pt x="1491" y="290"/>
                    <a:pt x="1524" y="272"/>
                    <a:pt x="1547" y="240"/>
                  </a:cubicBezTo>
                  <a:cubicBezTo>
                    <a:pt x="1570" y="208"/>
                    <a:pt x="1598" y="140"/>
                    <a:pt x="1602" y="101"/>
                  </a:cubicBezTo>
                  <a:cubicBezTo>
                    <a:pt x="1606" y="62"/>
                    <a:pt x="1585" y="3"/>
                    <a:pt x="1574" y="3"/>
                  </a:cubicBezTo>
                  <a:cubicBezTo>
                    <a:pt x="1563" y="3"/>
                    <a:pt x="1534" y="60"/>
                    <a:pt x="1538" y="99"/>
                  </a:cubicBezTo>
                  <a:cubicBezTo>
                    <a:pt x="1542" y="138"/>
                    <a:pt x="1574" y="208"/>
                    <a:pt x="1598" y="240"/>
                  </a:cubicBezTo>
                  <a:cubicBezTo>
                    <a:pt x="1622" y="272"/>
                    <a:pt x="1654" y="290"/>
                    <a:pt x="1680" y="290"/>
                  </a:cubicBezTo>
                  <a:cubicBezTo>
                    <a:pt x="1706" y="290"/>
                    <a:pt x="1738" y="264"/>
                    <a:pt x="1757" y="240"/>
                  </a:cubicBezTo>
                  <a:cubicBezTo>
                    <a:pt x="1776" y="216"/>
                    <a:pt x="1788" y="162"/>
                    <a:pt x="1796" y="146"/>
                  </a:cubicBezTo>
                  <a:cubicBezTo>
                    <a:pt x="1804" y="130"/>
                    <a:pt x="1793" y="146"/>
                    <a:pt x="1806" y="146"/>
                  </a:cubicBezTo>
                  <a:cubicBezTo>
                    <a:pt x="1819" y="146"/>
                    <a:pt x="1861" y="144"/>
                    <a:pt x="1875" y="144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3" name="Line 12"/>
            <p:cNvSpPr>
              <a:spLocks noChangeShapeType="1"/>
            </p:cNvSpPr>
            <p:nvPr/>
          </p:nvSpPr>
          <p:spPr bwMode="auto">
            <a:xfrm flipV="1">
              <a:off x="3001" y="1494"/>
              <a:ext cx="694" cy="111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4" name="Line 13"/>
            <p:cNvSpPr>
              <a:spLocks noChangeShapeType="1"/>
            </p:cNvSpPr>
            <p:nvPr/>
          </p:nvSpPr>
          <p:spPr bwMode="auto">
            <a:xfrm>
              <a:off x="4036" y="1514"/>
              <a:ext cx="623" cy="63"/>
            </a:xfrm>
            <a:prstGeom prst="line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5" name="Oval 14"/>
            <p:cNvSpPr>
              <a:spLocks noChangeArrowheads="1"/>
            </p:cNvSpPr>
            <p:nvPr/>
          </p:nvSpPr>
          <p:spPr bwMode="auto">
            <a:xfrm>
              <a:off x="3690" y="1381"/>
              <a:ext cx="347" cy="320"/>
            </a:xfrm>
            <a:prstGeom prst="ellipse">
              <a:avLst/>
            </a:prstGeom>
            <a:solidFill>
              <a:srgbClr val="FFFF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6" name="Text Box 15"/>
            <p:cNvSpPr txBox="1">
              <a:spLocks noChangeArrowheads="1"/>
            </p:cNvSpPr>
            <p:nvPr/>
          </p:nvSpPr>
          <p:spPr bwMode="auto">
            <a:xfrm>
              <a:off x="2905" y="1335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07" name="Freeform 16"/>
            <p:cNvSpPr>
              <a:spLocks noChangeArrowheads="1"/>
            </p:cNvSpPr>
            <p:nvPr/>
          </p:nvSpPr>
          <p:spPr bwMode="auto">
            <a:xfrm>
              <a:off x="3401" y="840"/>
              <a:ext cx="635" cy="85"/>
            </a:xfrm>
            <a:custGeom>
              <a:avLst/>
              <a:gdLst>
                <a:gd name="T0" fmla="*/ 0 w 777"/>
                <a:gd name="T1" fmla="*/ 14 h 133"/>
                <a:gd name="T2" fmla="*/ 74 w 777"/>
                <a:gd name="T3" fmla="*/ 2 h 133"/>
                <a:gd name="T4" fmla="*/ 284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8" name="Freeform 17"/>
            <p:cNvSpPr>
              <a:spLocks noChangeArrowheads="1"/>
            </p:cNvSpPr>
            <p:nvPr/>
          </p:nvSpPr>
          <p:spPr bwMode="auto">
            <a:xfrm flipH="1">
              <a:off x="4032" y="840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9" name="Freeform 18"/>
            <p:cNvSpPr>
              <a:spLocks noChangeArrowheads="1"/>
            </p:cNvSpPr>
            <p:nvPr/>
          </p:nvSpPr>
          <p:spPr bwMode="auto">
            <a:xfrm flipH="1" flipV="1">
              <a:off x="4032" y="932"/>
              <a:ext cx="408" cy="85"/>
            </a:xfrm>
            <a:custGeom>
              <a:avLst/>
              <a:gdLst>
                <a:gd name="T0" fmla="*/ 0 w 777"/>
                <a:gd name="T1" fmla="*/ 14 h 133"/>
                <a:gd name="T2" fmla="*/ 8 w 777"/>
                <a:gd name="T3" fmla="*/ 2 h 133"/>
                <a:gd name="T4" fmla="*/ 31 w 777"/>
                <a:gd name="T5" fmla="*/ 1 h 133"/>
                <a:gd name="T6" fmla="*/ 0 60000 65536"/>
                <a:gd name="T7" fmla="*/ 0 60000 65536"/>
                <a:gd name="T8" fmla="*/ 0 60000 65536"/>
                <a:gd name="T9" fmla="*/ 0 w 777"/>
                <a:gd name="T10" fmla="*/ 0 h 133"/>
                <a:gd name="T11" fmla="*/ 777 w 777"/>
                <a:gd name="T12" fmla="*/ 133 h 1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133">
                  <a:moveTo>
                    <a:pt x="0" y="133"/>
                  </a:moveTo>
                  <a:cubicBezTo>
                    <a:pt x="33" y="114"/>
                    <a:pt x="72" y="42"/>
                    <a:pt x="201" y="21"/>
                  </a:cubicBezTo>
                  <a:cubicBezTo>
                    <a:pt x="330" y="0"/>
                    <a:pt x="657" y="9"/>
                    <a:pt x="777" y="6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0" name="Freeform 19"/>
            <p:cNvSpPr>
              <a:spLocks noChangeArrowheads="1"/>
            </p:cNvSpPr>
            <p:nvPr/>
          </p:nvSpPr>
          <p:spPr bwMode="auto">
            <a:xfrm rot="-1980000">
              <a:off x="2992" y="740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1" name="Freeform 20"/>
            <p:cNvSpPr>
              <a:spLocks noChangeArrowheads="1"/>
            </p:cNvSpPr>
            <p:nvPr/>
          </p:nvSpPr>
          <p:spPr bwMode="auto">
            <a:xfrm rot="-2520000">
              <a:off x="4449" y="785"/>
              <a:ext cx="384" cy="320"/>
            </a:xfrm>
            <a:custGeom>
              <a:avLst/>
              <a:gdLst>
                <a:gd name="T0" fmla="*/ 40 w 380"/>
                <a:gd name="T1" fmla="*/ 10 h 311"/>
                <a:gd name="T2" fmla="*/ 15 w 380"/>
                <a:gd name="T3" fmla="*/ 81 h 311"/>
                <a:gd name="T4" fmla="*/ 130 w 380"/>
                <a:gd name="T5" fmla="*/ 9 h 311"/>
                <a:gd name="T6" fmla="*/ 79 w 380"/>
                <a:gd name="T7" fmla="*/ 146 h 311"/>
                <a:gd name="T8" fmla="*/ 195 w 380"/>
                <a:gd name="T9" fmla="*/ 76 h 311"/>
                <a:gd name="T10" fmla="*/ 139 w 380"/>
                <a:gd name="T11" fmla="*/ 210 h 311"/>
                <a:gd name="T12" fmla="*/ 260 w 380"/>
                <a:gd name="T13" fmla="*/ 141 h 311"/>
                <a:gd name="T14" fmla="*/ 204 w 380"/>
                <a:gd name="T15" fmla="*/ 273 h 311"/>
                <a:gd name="T16" fmla="*/ 320 w 380"/>
                <a:gd name="T17" fmla="*/ 206 h 311"/>
                <a:gd name="T18" fmla="*/ 269 w 380"/>
                <a:gd name="T19" fmla="*/ 337 h 311"/>
                <a:gd name="T20" fmla="*/ 386 w 380"/>
                <a:gd name="T21" fmla="*/ 271 h 311"/>
                <a:gd name="T22" fmla="*/ 359 w 380"/>
                <a:gd name="T23" fmla="*/ 359 h 3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80"/>
                <a:gd name="T37" fmla="*/ 0 h 311"/>
                <a:gd name="T38" fmla="*/ 380 w 380"/>
                <a:gd name="T39" fmla="*/ 311 h 3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80" h="311">
                  <a:moveTo>
                    <a:pt x="40" y="10"/>
                  </a:moveTo>
                  <a:cubicBezTo>
                    <a:pt x="36" y="20"/>
                    <a:pt x="0" y="70"/>
                    <a:pt x="15" y="71"/>
                  </a:cubicBezTo>
                  <a:cubicBezTo>
                    <a:pt x="29" y="70"/>
                    <a:pt x="116" y="0"/>
                    <a:pt x="125" y="9"/>
                  </a:cubicBezTo>
                  <a:cubicBezTo>
                    <a:pt x="136" y="19"/>
                    <a:pt x="64" y="116"/>
                    <a:pt x="74" y="126"/>
                  </a:cubicBezTo>
                  <a:cubicBezTo>
                    <a:pt x="84" y="135"/>
                    <a:pt x="174" y="56"/>
                    <a:pt x="185" y="66"/>
                  </a:cubicBezTo>
                  <a:cubicBezTo>
                    <a:pt x="194" y="75"/>
                    <a:pt x="124" y="172"/>
                    <a:pt x="134" y="182"/>
                  </a:cubicBezTo>
                  <a:cubicBezTo>
                    <a:pt x="145" y="191"/>
                    <a:pt x="235" y="111"/>
                    <a:pt x="245" y="121"/>
                  </a:cubicBezTo>
                  <a:cubicBezTo>
                    <a:pt x="256" y="131"/>
                    <a:pt x="184" y="228"/>
                    <a:pt x="194" y="237"/>
                  </a:cubicBezTo>
                  <a:cubicBezTo>
                    <a:pt x="205" y="247"/>
                    <a:pt x="294" y="169"/>
                    <a:pt x="305" y="179"/>
                  </a:cubicBezTo>
                  <a:cubicBezTo>
                    <a:pt x="315" y="189"/>
                    <a:pt x="244" y="284"/>
                    <a:pt x="254" y="293"/>
                  </a:cubicBezTo>
                  <a:cubicBezTo>
                    <a:pt x="265" y="303"/>
                    <a:pt x="352" y="232"/>
                    <a:pt x="366" y="235"/>
                  </a:cubicBezTo>
                  <a:cubicBezTo>
                    <a:pt x="380" y="238"/>
                    <a:pt x="345" y="295"/>
                    <a:pt x="339" y="311"/>
                  </a:cubicBezTo>
                </a:path>
              </a:pathLst>
            </a:custGeom>
            <a:noFill/>
            <a:ln w="1908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2" name="Text Box 21"/>
            <p:cNvSpPr txBox="1">
              <a:spLocks noChangeArrowheads="1"/>
            </p:cNvSpPr>
            <p:nvPr/>
          </p:nvSpPr>
          <p:spPr bwMode="auto">
            <a:xfrm>
              <a:off x="4483" y="1288"/>
              <a:ext cx="196" cy="2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6228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2100" b="1" dirty="0" err="1">
                  <a:solidFill>
                    <a:srgbClr val="000000"/>
                  </a:solidFill>
                  <a:latin typeface="Times New Roman" charset="0"/>
                  <a:ea typeface="DejaVu Sans" charset="0"/>
                  <a:cs typeface="DejaVu Sans" charset="0"/>
                </a:rPr>
                <a:t>p</a:t>
              </a:r>
              <a:endParaRPr lang="en-GB" sz="2100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endParaRPr>
            </a:p>
          </p:txBody>
        </p:sp>
        <p:sp>
          <p:nvSpPr>
            <p:cNvPr id="32813" name="Text Box 22"/>
            <p:cNvSpPr txBox="1">
              <a:spLocks noChangeArrowheads="1"/>
            </p:cNvSpPr>
            <p:nvPr/>
          </p:nvSpPr>
          <p:spPr bwMode="auto">
            <a:xfrm>
              <a:off x="4872" y="692"/>
              <a:ext cx="222" cy="34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8352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3000"/>
                </a:lnSpc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endPara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32776" name="Text Box 23"/>
          <p:cNvSpPr txBox="1">
            <a:spLocks noChangeArrowheads="1"/>
          </p:cNvSpPr>
          <p:nvPr/>
        </p:nvSpPr>
        <p:spPr bwMode="auto">
          <a:xfrm>
            <a:off x="4529750" y="1083537"/>
            <a:ext cx="570006" cy="580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3789" tIns="87738" rIns="93789" bIns="46894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4600" b="1" baseline="300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γ</a:t>
            </a:r>
            <a:r>
              <a:rPr lang="en-GB" sz="4600" b="1" baseline="300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*</a:t>
            </a:r>
          </a:p>
        </p:txBody>
      </p:sp>
      <p:sp>
        <p:nvSpPr>
          <p:cNvPr id="32777" name="Rectangle 24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Deeply Virtual Compton Scattering</a:t>
            </a:r>
          </a:p>
        </p:txBody>
      </p:sp>
      <p:sp>
        <p:nvSpPr>
          <p:cNvPr id="32778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836077" y="654087"/>
            <a:ext cx="2826388" cy="48447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VM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ρ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ω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φ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, J/ψ, 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Times New Roman" charset="0"/>
                <a:cs typeface="Times New Roman" charset="0"/>
              </a:rPr>
              <a:t>Υ</a:t>
            </a: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32780" name="Text Box 27"/>
          <p:cNvSpPr txBox="1">
            <a:spLocks noChangeArrowheads="1"/>
          </p:cNvSpPr>
          <p:nvPr/>
        </p:nvSpPr>
        <p:spPr bwMode="auto">
          <a:xfrm>
            <a:off x="5378378" y="654087"/>
            <a:ext cx="2284740" cy="4828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spcBef>
                <a:spcPts val="1773"/>
              </a:spcBef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500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DVCS (</a:t>
            </a:r>
            <a:r>
              <a:rPr lang="en-GB" sz="2500" dirty="0" err="1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γ</a:t>
            </a:r>
            <a:r>
              <a:rPr lang="en-GB" sz="2500" dirty="0" smtClean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)</a:t>
            </a:r>
            <a:endParaRPr lang="en-GB" sz="2500" dirty="0">
              <a:solidFill>
                <a:srgbClr val="000066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32781" name="Text Box 28"/>
          <p:cNvSpPr txBox="1">
            <a:spLocks noChangeArrowheads="1"/>
          </p:cNvSpPr>
          <p:nvPr/>
        </p:nvSpPr>
        <p:spPr bwMode="auto">
          <a:xfrm>
            <a:off x="6217615" y="2731968"/>
            <a:ext cx="581069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2" name="Text Box 29"/>
          <p:cNvSpPr txBox="1">
            <a:spLocks noChangeArrowheads="1"/>
          </p:cNvSpPr>
          <p:nvPr/>
        </p:nvSpPr>
        <p:spPr bwMode="auto">
          <a:xfrm>
            <a:off x="1231644" y="2717103"/>
            <a:ext cx="1393891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Q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 </a:t>
            </a:r>
            <a:r>
              <a:rPr lang="en-GB" sz="2800" b="1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+ M</a:t>
            </a:r>
            <a:r>
              <a:rPr lang="en-GB" sz="2800" b="1" baseline="30000" dirty="0">
                <a:solidFill>
                  <a:srgbClr val="FF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</p:txBody>
      </p:sp>
      <p:sp>
        <p:nvSpPr>
          <p:cNvPr id="32783" name="AutoShape 30"/>
          <p:cNvSpPr>
            <a:spLocks noChangeArrowheads="1"/>
          </p:cNvSpPr>
          <p:nvPr/>
        </p:nvSpPr>
        <p:spPr bwMode="auto">
          <a:xfrm>
            <a:off x="2698009" y="2941739"/>
            <a:ext cx="3529588" cy="216377"/>
          </a:xfrm>
          <a:prstGeom prst="leftRightArrow">
            <a:avLst>
              <a:gd name="adj1" fmla="val 50000"/>
              <a:gd name="adj2" fmla="val 319279"/>
            </a:avLst>
          </a:prstGeom>
          <a:gradFill rotWithShape="0">
            <a:gsLst>
              <a:gs pos="0">
                <a:srgbClr val="00FFCC">
                  <a:alpha val="70998"/>
                </a:srgbClr>
              </a:gs>
              <a:gs pos="100000">
                <a:srgbClr val="000099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 wrap="none" lIns="96058" tIns="48029" rIns="96058" bIns="48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31"/>
          <p:cNvSpPr txBox="1">
            <a:spLocks noChangeArrowheads="1"/>
          </p:cNvSpPr>
          <p:nvPr/>
        </p:nvSpPr>
        <p:spPr bwMode="auto">
          <a:xfrm>
            <a:off x="74788" y="2717103"/>
            <a:ext cx="1103673" cy="5279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2276" tIns="72989" rIns="92276" bIns="48029">
            <a:prstTxWarp prst="textNoShape">
              <a:avLst/>
            </a:prstTxWarp>
            <a:spAutoFit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>
                <a:solidFill>
                  <a:srgbClr val="000066"/>
                </a:solidFill>
                <a:latin typeface="Times New Roman" charset="0"/>
                <a:ea typeface="DejaVu Sans" charset="0"/>
                <a:cs typeface="DejaVu Sans" charset="0"/>
              </a:rPr>
              <a:t>Scale:</a:t>
            </a:r>
          </a:p>
        </p:txBody>
      </p:sp>
      <p:sp>
        <p:nvSpPr>
          <p:cNvPr id="32785" name="Text Box 32"/>
          <p:cNvSpPr txBox="1">
            <a:spLocks noChangeArrowheads="1"/>
          </p:cNvSpPr>
          <p:nvPr/>
        </p:nvSpPr>
        <p:spPr bwMode="auto">
          <a:xfrm>
            <a:off x="22294" y="3443055"/>
            <a:ext cx="4496217" cy="277005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3789" tIns="46894" rIns="93789" bIns="46894">
            <a:prstTxWarp prst="textNoShape">
              <a:avLst/>
            </a:prstTxWarp>
            <a:spAutoFit/>
          </a:bodyPr>
          <a:lstStyle/>
          <a:p>
            <a:pPr marL="138417" indent="-138417">
              <a:lnSpc>
                <a:spcPct val="93000"/>
              </a:lnSpc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sz="2500" b="1" dirty="0">
                <a:solidFill>
                  <a:srgbClr val="003399"/>
                </a:solidFill>
                <a:latin typeface="Times New Roman" charset="0"/>
                <a:ea typeface="DejaVu Sans" charset="0"/>
                <a:cs typeface="DejaVu Sans" charset="0"/>
              </a:rPr>
              <a:t>DVCS properties: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Similar to VM production, but </a:t>
            </a:r>
            <a:r>
              <a:rPr lang="en-GB" b="1" dirty="0" err="1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γ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Arial" charset="0"/>
                <a:cs typeface="Arial" charset="0"/>
              </a:rPr>
              <a:t>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instead of VM in the final 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state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Very clean experimental signature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Not affected by </a:t>
            </a:r>
            <a:r>
              <a:rPr lang="en-GB" b="1" dirty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VM wave-function</a:t>
            </a: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 uncertainty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Hard scale provided by Q</a:t>
            </a:r>
            <a:r>
              <a:rPr lang="en-GB" b="1" baseline="30000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2</a:t>
            </a:r>
          </a:p>
          <a:p>
            <a:pPr marL="138417" indent="-138417">
              <a:lnSpc>
                <a:spcPct val="120000"/>
              </a:lnSpc>
              <a:buFont typeface="Arial" charset="0"/>
              <a:buChar char="•"/>
              <a:tabLst>
                <a:tab pos="140084" algn="l"/>
                <a:tab pos="610367" algn="l"/>
                <a:tab pos="1082318" algn="l"/>
                <a:tab pos="1554267" algn="l"/>
                <a:tab pos="2026218" algn="l"/>
                <a:tab pos="2498168" algn="l"/>
                <a:tab pos="2970119" algn="l"/>
                <a:tab pos="3442068" algn="l"/>
                <a:tab pos="3914019" algn="l"/>
                <a:tab pos="4385969" algn="l"/>
                <a:tab pos="4857920" algn="l"/>
                <a:tab pos="5329869" algn="l"/>
                <a:tab pos="5801820" algn="l"/>
                <a:tab pos="6273770" algn="l"/>
                <a:tab pos="6745721" algn="l"/>
                <a:tab pos="7217670" algn="l"/>
                <a:tab pos="7689621" algn="l"/>
                <a:tab pos="8161571" algn="l"/>
                <a:tab pos="8633522" algn="l"/>
                <a:tab pos="9105471" algn="l"/>
                <a:tab pos="9577422" algn="l"/>
              </a:tabLst>
            </a:pPr>
            <a:r>
              <a:rPr lang="en-GB" b="1" dirty="0" smtClean="0">
                <a:solidFill>
                  <a:srgbClr val="000000"/>
                </a:solidFill>
                <a:latin typeface="Times New Roman" charset="0"/>
                <a:ea typeface="DejaVu Sans" charset="0"/>
                <a:cs typeface="DejaVu Sans" charset="0"/>
              </a:rPr>
              <a:t>Sensitive to both quarks and gluons</a:t>
            </a:r>
            <a:endParaRPr lang="en-GB" b="1" dirty="0">
              <a:solidFill>
                <a:srgbClr val="00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456949" y="1047200"/>
            <a:ext cx="2382178" cy="1666600"/>
            <a:chOff x="272" y="634"/>
            <a:chExt cx="1418" cy="1009"/>
          </a:xfrm>
        </p:grpSpPr>
        <p:grpSp>
          <p:nvGrpSpPr>
            <p:cNvPr id="5" name="Group 34"/>
            <p:cNvGrpSpPr>
              <a:grpSpLocks/>
            </p:cNvGrpSpPr>
            <p:nvPr/>
          </p:nvGrpSpPr>
          <p:grpSpPr bwMode="auto">
            <a:xfrm>
              <a:off x="494" y="656"/>
              <a:ext cx="1196" cy="987"/>
              <a:chOff x="494" y="656"/>
              <a:chExt cx="1196" cy="987"/>
            </a:xfrm>
          </p:grpSpPr>
          <p:sp>
            <p:nvSpPr>
              <p:cNvPr id="32790" name="Text Box 35"/>
              <p:cNvSpPr txBox="1">
                <a:spLocks noChangeArrowheads="1"/>
              </p:cNvSpPr>
              <p:nvPr/>
            </p:nvSpPr>
            <p:spPr bwMode="auto">
              <a:xfrm>
                <a:off x="1129" y="1118"/>
                <a:ext cx="298" cy="287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89280" tIns="65880" rIns="89280" bIns="44640">
                <a:prstTxWarp prst="textNoShape">
                  <a:avLst/>
                </a:prstTxWarp>
                <a:spAutoFit/>
              </a:bodyPr>
              <a:lstStyle/>
              <a:p>
                <a:pPr algn="ctr">
                  <a:lnSpc>
                    <a:spcPct val="93000"/>
                  </a:lnSpc>
                  <a:tabLst>
                    <a:tab pos="0" algn="l"/>
                    <a:tab pos="470283" algn="l"/>
                    <a:tab pos="942233" algn="l"/>
                    <a:tab pos="1414183" algn="l"/>
                    <a:tab pos="1886134" algn="l"/>
                    <a:tab pos="2358084" algn="l"/>
                    <a:tab pos="2830034" algn="l"/>
                    <a:tab pos="3301984" algn="l"/>
                    <a:tab pos="3773935" algn="l"/>
                    <a:tab pos="4245885" algn="l"/>
                    <a:tab pos="4717835" algn="l"/>
                    <a:tab pos="5189785" algn="l"/>
                    <a:tab pos="5661736" algn="l"/>
                    <a:tab pos="6133686" algn="l"/>
                    <a:tab pos="6605636" algn="l"/>
                    <a:tab pos="7077586" algn="l"/>
                    <a:tab pos="7549537" algn="l"/>
                    <a:tab pos="8021487" algn="l"/>
                    <a:tab pos="8493437" algn="l"/>
                    <a:tab pos="8965387" algn="l"/>
                    <a:tab pos="9437338" algn="l"/>
                  </a:tabLst>
                </a:pPr>
                <a:r>
                  <a:rPr lang="en-GB" sz="25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rPr>
                  <a:t>IP</a:t>
                </a:r>
              </a:p>
            </p:txBody>
          </p:sp>
          <p:grpSp>
            <p:nvGrpSpPr>
              <p:cNvPr id="6" name="Group 36"/>
              <p:cNvGrpSpPr>
                <a:grpSpLocks/>
              </p:cNvGrpSpPr>
              <p:nvPr/>
            </p:nvGrpSpPr>
            <p:grpSpPr bwMode="auto">
              <a:xfrm>
                <a:off x="494" y="656"/>
                <a:ext cx="1196" cy="987"/>
                <a:chOff x="494" y="656"/>
                <a:chExt cx="1196" cy="987"/>
              </a:xfrm>
            </p:grpSpPr>
            <p:sp>
              <p:nvSpPr>
                <p:cNvPr id="32792" name="Freeform 37"/>
                <p:cNvSpPr>
                  <a:spLocks noChangeArrowheads="1"/>
                </p:cNvSpPr>
                <p:nvPr/>
              </p:nvSpPr>
              <p:spPr bwMode="auto">
                <a:xfrm>
                  <a:off x="1058" y="1022"/>
                  <a:ext cx="104" cy="494"/>
                </a:xfrm>
                <a:custGeom>
                  <a:avLst/>
                  <a:gdLst>
                    <a:gd name="T0" fmla="*/ 36 w 114"/>
                    <a:gd name="T1" fmla="*/ 368 h 532"/>
                    <a:gd name="T2" fmla="*/ 35 w 114"/>
                    <a:gd name="T3" fmla="*/ 357 h 532"/>
                    <a:gd name="T4" fmla="*/ 1 w 114"/>
                    <a:gd name="T5" fmla="*/ 339 h 532"/>
                    <a:gd name="T6" fmla="*/ 72 w 114"/>
                    <a:gd name="T7" fmla="*/ 308 h 532"/>
                    <a:gd name="T8" fmla="*/ 5 w 114"/>
                    <a:gd name="T9" fmla="*/ 282 h 532"/>
                    <a:gd name="T10" fmla="*/ 72 w 114"/>
                    <a:gd name="T11" fmla="*/ 251 h 532"/>
                    <a:gd name="T12" fmla="*/ 4 w 114"/>
                    <a:gd name="T13" fmla="*/ 224 h 532"/>
                    <a:gd name="T14" fmla="*/ 71 w 114"/>
                    <a:gd name="T15" fmla="*/ 193 h 532"/>
                    <a:gd name="T16" fmla="*/ 2 w 114"/>
                    <a:gd name="T17" fmla="*/ 165 h 532"/>
                    <a:gd name="T18" fmla="*/ 68 w 114"/>
                    <a:gd name="T19" fmla="*/ 134 h 532"/>
                    <a:gd name="T20" fmla="*/ 0 w 114"/>
                    <a:gd name="T21" fmla="*/ 108 h 532"/>
                    <a:gd name="T22" fmla="*/ 68 w 114"/>
                    <a:gd name="T23" fmla="*/ 79 h 532"/>
                    <a:gd name="T24" fmla="*/ 5 w 114"/>
                    <a:gd name="T25" fmla="*/ 50 h 532"/>
                    <a:gd name="T26" fmla="*/ 67 w 114"/>
                    <a:gd name="T27" fmla="*/ 27 h 532"/>
                    <a:gd name="T28" fmla="*/ 33 w 114"/>
                    <a:gd name="T29" fmla="*/ 8 h 532"/>
                    <a:gd name="T30" fmla="*/ 35 w 114"/>
                    <a:gd name="T31" fmla="*/ 0 h 53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4"/>
                    <a:gd name="T49" fmla="*/ 0 h 532"/>
                    <a:gd name="T50" fmla="*/ 114 w 114"/>
                    <a:gd name="T51" fmla="*/ 532 h 53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4" h="532">
                      <a:moveTo>
                        <a:pt x="57" y="532"/>
                      </a:moveTo>
                      <a:lnTo>
                        <a:pt x="55" y="517"/>
                      </a:lnTo>
                      <a:lnTo>
                        <a:pt x="1" y="490"/>
                      </a:lnTo>
                      <a:lnTo>
                        <a:pt x="114" y="448"/>
                      </a:lnTo>
                      <a:lnTo>
                        <a:pt x="6" y="408"/>
                      </a:lnTo>
                      <a:lnTo>
                        <a:pt x="114" y="363"/>
                      </a:lnTo>
                      <a:lnTo>
                        <a:pt x="4" y="324"/>
                      </a:lnTo>
                      <a:lnTo>
                        <a:pt x="112" y="279"/>
                      </a:lnTo>
                      <a:lnTo>
                        <a:pt x="2" y="240"/>
                      </a:lnTo>
                      <a:lnTo>
                        <a:pt x="109" y="194"/>
                      </a:lnTo>
                      <a:lnTo>
                        <a:pt x="0" y="156"/>
                      </a:lnTo>
                      <a:lnTo>
                        <a:pt x="108" y="114"/>
                      </a:lnTo>
                      <a:lnTo>
                        <a:pt x="6" y="72"/>
                      </a:lnTo>
                      <a:lnTo>
                        <a:pt x="106" y="39"/>
                      </a:lnTo>
                      <a:lnTo>
                        <a:pt x="52" y="13"/>
                      </a:lnTo>
                      <a:lnTo>
                        <a:pt x="55" y="0"/>
                      </a:ln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3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086" y="931"/>
                  <a:ext cx="580" cy="91"/>
                </a:xfrm>
                <a:prstGeom prst="line">
                  <a:avLst/>
                </a:prstGeom>
                <a:noFill/>
                <a:ln w="5724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4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580" y="1504"/>
                  <a:ext cx="522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5" name="Line 40"/>
                <p:cNvSpPr>
                  <a:spLocks noChangeShapeType="1"/>
                </p:cNvSpPr>
                <p:nvPr/>
              </p:nvSpPr>
              <p:spPr bwMode="auto">
                <a:xfrm flipH="1" flipV="1">
                  <a:off x="1076" y="1504"/>
                  <a:ext cx="590" cy="139"/>
                </a:xfrm>
                <a:prstGeom prst="line">
                  <a:avLst/>
                </a:prstGeom>
                <a:noFill/>
                <a:ln w="1908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6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7" name="Freeform 42"/>
                <p:cNvSpPr>
                  <a:spLocks noChangeArrowheads="1"/>
                </p:cNvSpPr>
                <p:nvPr/>
              </p:nvSpPr>
              <p:spPr bwMode="auto">
                <a:xfrm rot="-1980000">
                  <a:off x="587" y="753"/>
                  <a:ext cx="453" cy="443"/>
                </a:xfrm>
                <a:custGeom>
                  <a:avLst/>
                  <a:gdLst>
                    <a:gd name="T0" fmla="*/ 97 w 380"/>
                    <a:gd name="T1" fmla="*/ 57 h 311"/>
                    <a:gd name="T2" fmla="*/ 36 w 380"/>
                    <a:gd name="T3" fmla="*/ 416 h 311"/>
                    <a:gd name="T4" fmla="*/ 302 w 380"/>
                    <a:gd name="T5" fmla="*/ 54 h 311"/>
                    <a:gd name="T6" fmla="*/ 178 w 380"/>
                    <a:gd name="T7" fmla="*/ 736 h 311"/>
                    <a:gd name="T8" fmla="*/ 446 w 380"/>
                    <a:gd name="T9" fmla="*/ 387 h 311"/>
                    <a:gd name="T10" fmla="*/ 324 w 380"/>
                    <a:gd name="T11" fmla="*/ 1067 h 311"/>
                    <a:gd name="T12" fmla="*/ 590 w 380"/>
                    <a:gd name="T13" fmla="*/ 708 h 311"/>
                    <a:gd name="T14" fmla="*/ 466 w 380"/>
                    <a:gd name="T15" fmla="*/ 1390 h 311"/>
                    <a:gd name="T16" fmla="*/ 734 w 380"/>
                    <a:gd name="T17" fmla="*/ 1048 h 311"/>
                    <a:gd name="T18" fmla="*/ 612 w 380"/>
                    <a:gd name="T19" fmla="*/ 1716 h 311"/>
                    <a:gd name="T20" fmla="*/ 881 w 380"/>
                    <a:gd name="T21" fmla="*/ 1377 h 311"/>
                    <a:gd name="T22" fmla="*/ 817 w 380"/>
                    <a:gd name="T23" fmla="*/ 1825 h 3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80"/>
                    <a:gd name="T37" fmla="*/ 0 h 311"/>
                    <a:gd name="T38" fmla="*/ 380 w 380"/>
                    <a:gd name="T39" fmla="*/ 311 h 3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80" h="311">
                      <a:moveTo>
                        <a:pt x="40" y="10"/>
                      </a:moveTo>
                      <a:cubicBezTo>
                        <a:pt x="36" y="20"/>
                        <a:pt x="0" y="70"/>
                        <a:pt x="15" y="71"/>
                      </a:cubicBezTo>
                      <a:cubicBezTo>
                        <a:pt x="29" y="70"/>
                        <a:pt x="116" y="0"/>
                        <a:pt x="125" y="9"/>
                      </a:cubicBezTo>
                      <a:cubicBezTo>
                        <a:pt x="136" y="19"/>
                        <a:pt x="64" y="116"/>
                        <a:pt x="74" y="126"/>
                      </a:cubicBezTo>
                      <a:cubicBezTo>
                        <a:pt x="84" y="135"/>
                        <a:pt x="174" y="56"/>
                        <a:pt x="185" y="66"/>
                      </a:cubicBezTo>
                      <a:cubicBezTo>
                        <a:pt x="194" y="75"/>
                        <a:pt x="124" y="172"/>
                        <a:pt x="134" y="182"/>
                      </a:cubicBezTo>
                      <a:cubicBezTo>
                        <a:pt x="145" y="191"/>
                        <a:pt x="235" y="111"/>
                        <a:pt x="245" y="121"/>
                      </a:cubicBezTo>
                      <a:cubicBezTo>
                        <a:pt x="256" y="131"/>
                        <a:pt x="184" y="228"/>
                        <a:pt x="194" y="237"/>
                      </a:cubicBezTo>
                      <a:cubicBezTo>
                        <a:pt x="205" y="247"/>
                        <a:pt x="294" y="169"/>
                        <a:pt x="305" y="179"/>
                      </a:cubicBezTo>
                      <a:cubicBezTo>
                        <a:pt x="315" y="189"/>
                        <a:pt x="244" y="284"/>
                        <a:pt x="254" y="293"/>
                      </a:cubicBezTo>
                      <a:cubicBezTo>
                        <a:pt x="265" y="303"/>
                        <a:pt x="352" y="232"/>
                        <a:pt x="366" y="235"/>
                      </a:cubicBezTo>
                      <a:cubicBezTo>
                        <a:pt x="380" y="238"/>
                        <a:pt x="345" y="295"/>
                        <a:pt x="339" y="311"/>
                      </a:cubicBezTo>
                    </a:path>
                  </a:pathLst>
                </a:custGeom>
                <a:noFill/>
                <a:ln w="1908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79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494" y="1390"/>
                  <a:ext cx="196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 err="1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p</a:t>
                  </a:r>
                  <a:endParaRPr lang="en-GB" sz="2100" b="1" dirty="0">
                    <a:solidFill>
                      <a:srgbClr val="000000"/>
                    </a:solidFill>
                    <a:latin typeface="Times New Roman" charset="0"/>
                    <a:ea typeface="DejaVu Sans" charset="0"/>
                    <a:cs typeface="DejaVu Sans" charset="0"/>
                  </a:endParaRPr>
                </a:p>
              </p:txBody>
            </p:sp>
            <p:sp>
              <p:nvSpPr>
                <p:cNvPr id="3279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416" y="656"/>
                  <a:ext cx="222" cy="2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lIns="89280" tIns="62280" rIns="89280" bIns="44640">
                  <a:prstTxWarp prst="textNoShape">
                    <a:avLst/>
                  </a:prstTxWarp>
                  <a:spAutoFit/>
                </a:bodyPr>
                <a:lstStyle/>
                <a:p>
                  <a:pPr>
                    <a:lnSpc>
                      <a:spcPct val="93000"/>
                    </a:lnSpc>
                    <a:tabLst>
                      <a:tab pos="0" algn="l"/>
                      <a:tab pos="470283" algn="l"/>
                      <a:tab pos="942233" algn="l"/>
                      <a:tab pos="1414183" algn="l"/>
                      <a:tab pos="1886134" algn="l"/>
                      <a:tab pos="2358084" algn="l"/>
                      <a:tab pos="2830034" algn="l"/>
                      <a:tab pos="3301984" algn="l"/>
                      <a:tab pos="3773935" algn="l"/>
                      <a:tab pos="4245885" algn="l"/>
                      <a:tab pos="4717835" algn="l"/>
                      <a:tab pos="5189785" algn="l"/>
                      <a:tab pos="5661736" algn="l"/>
                      <a:tab pos="6133686" algn="l"/>
                      <a:tab pos="6605636" algn="l"/>
                      <a:tab pos="7077586" algn="l"/>
                      <a:tab pos="7549537" algn="l"/>
                      <a:tab pos="8021487" algn="l"/>
                      <a:tab pos="8493437" algn="l"/>
                      <a:tab pos="8965387" algn="l"/>
                      <a:tab pos="9437338" algn="l"/>
                    </a:tabLst>
                  </a:pPr>
                  <a:r>
                    <a:rPr lang="en-GB" sz="2100" b="1" dirty="0">
                      <a:solidFill>
                        <a:srgbClr val="000000"/>
                      </a:solidFill>
                      <a:latin typeface="Times New Roman" charset="0"/>
                      <a:ea typeface="DejaVu Sans" charset="0"/>
                      <a:cs typeface="DejaVu Sans" charset="0"/>
                    </a:rPr>
                    <a:t>V</a:t>
                  </a:r>
                </a:p>
              </p:txBody>
            </p:sp>
          </p:grpSp>
        </p:grpSp>
        <p:sp>
          <p:nvSpPr>
            <p:cNvPr id="32789" name="Text Box 45"/>
            <p:cNvSpPr txBox="1">
              <a:spLocks noChangeArrowheads="1"/>
            </p:cNvSpPr>
            <p:nvPr/>
          </p:nvSpPr>
          <p:spPr bwMode="auto">
            <a:xfrm>
              <a:off x="272" y="634"/>
              <a:ext cx="334" cy="3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lIns="89280" tIns="44640" rIns="89280" bIns="44640">
              <a:prstTxWarp prst="textNoShape">
                <a:avLst/>
              </a:prstTxWarp>
              <a:spAutoFit/>
            </a:bodyPr>
            <a:lstStyle/>
            <a:p>
              <a:pPr algn="ctr">
                <a:tabLst>
                  <a:tab pos="0" algn="l"/>
                  <a:tab pos="470283" algn="l"/>
                  <a:tab pos="942233" algn="l"/>
                  <a:tab pos="1414183" algn="l"/>
                  <a:tab pos="1886134" algn="l"/>
                  <a:tab pos="2358084" algn="l"/>
                  <a:tab pos="2830034" algn="l"/>
                  <a:tab pos="3301984" algn="l"/>
                  <a:tab pos="3773935" algn="l"/>
                  <a:tab pos="4245885" algn="l"/>
                  <a:tab pos="4717835" algn="l"/>
                  <a:tab pos="5189785" algn="l"/>
                  <a:tab pos="5661736" algn="l"/>
                  <a:tab pos="6133686" algn="l"/>
                  <a:tab pos="6605636" algn="l"/>
                  <a:tab pos="7077586" algn="l"/>
                  <a:tab pos="7549537" algn="l"/>
                  <a:tab pos="8021487" algn="l"/>
                  <a:tab pos="8493437" algn="l"/>
                  <a:tab pos="8965387" algn="l"/>
                  <a:tab pos="9437338" algn="l"/>
                </a:tabLst>
              </a:pPr>
              <a:r>
                <a:rPr lang="en-GB" sz="4600" b="1" baseline="30000" dirty="0" err="1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γ</a:t>
              </a:r>
              <a:r>
                <a:rPr lang="en-GB" sz="4600" b="1" baseline="30000" dirty="0">
                  <a:solidFill>
                    <a:srgbClr val="00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*</a:t>
              </a:r>
            </a:p>
          </p:txBody>
        </p:sp>
      </p:grpSp>
      <p:sp>
        <p:nvSpPr>
          <p:cNvPr id="50" name="Slide Number Placeholder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4" name="Date Placeholder 5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1177990" y="3186103"/>
            <a:ext cx="6827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FB41D"/>
                </a:solidFill>
                <a:latin typeface="Braggadocio"/>
                <a:cs typeface="Braggadocio"/>
              </a:rPr>
              <a:t>A GOLDEN MEASUREMENT </a:t>
            </a:r>
            <a:r>
              <a:rPr lang="en-US" b="1" dirty="0" err="1" smtClean="0">
                <a:solidFill>
                  <a:srgbClr val="CFB41D"/>
                </a:solidFill>
                <a:latin typeface="Braggadocio"/>
                <a:cs typeface="Braggadocio"/>
                <a:sym typeface="Wingdings"/>
              </a:rPr>
              <a:t></a:t>
            </a:r>
            <a:r>
              <a:rPr lang="en-US" b="1" dirty="0" smtClean="0">
                <a:solidFill>
                  <a:srgbClr val="CFB41D"/>
                </a:solidFill>
                <a:latin typeface="Braggadocio"/>
                <a:cs typeface="Braggadocio"/>
                <a:sym typeface="Wingdings"/>
              </a:rPr>
              <a:t> toward </a:t>
            </a:r>
            <a:r>
              <a:rPr lang="en-US" b="1" dirty="0" err="1" smtClean="0">
                <a:solidFill>
                  <a:srgbClr val="CFB41D"/>
                </a:solidFill>
                <a:latin typeface="Braggadocio"/>
                <a:cs typeface="Braggadocio"/>
                <a:sym typeface="Wingdings"/>
              </a:rPr>
              <a:t>GPDs</a:t>
            </a:r>
            <a:endParaRPr lang="en-US" b="1" dirty="0">
              <a:solidFill>
                <a:srgbClr val="CFB41D"/>
              </a:solidFill>
              <a:latin typeface="Braggadocio"/>
              <a:cs typeface="Braggadocio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531907" y="4631707"/>
            <a:ext cx="3308021" cy="1077206"/>
          </a:xfrm>
          <a:prstGeom prst="rect">
            <a:avLst/>
          </a:prstGeom>
          <a:noFill/>
        </p:spPr>
        <p:txBody>
          <a:bodyPr wrap="square" lIns="91428" tIns="45714" rIns="91428" bIns="45714">
            <a:spAutoFit/>
          </a:bodyPr>
          <a:lstStyle/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EIC will provide sufficient </a:t>
            </a:r>
            <a:r>
              <a:rPr lang="en-US" sz="16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lumi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bin in multi-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dimensions</a:t>
            </a:r>
          </a:p>
          <a:p>
            <a:pPr marL="230188" indent="-230188">
              <a:lnSpc>
                <a:spcPct val="100000"/>
              </a:lnSpc>
              <a:buClr>
                <a:srgbClr val="0000FF"/>
              </a:buClr>
              <a:buFont typeface="Wingdings" charset="2"/>
              <a:buChar char="²"/>
              <a:defRPr/>
            </a:pP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wide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Q</a:t>
            </a:r>
            <a:r>
              <a:rPr lang="en-US" sz="16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range needed to extract </a:t>
            </a:r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endParaRPr lang="en-US" sz="1600" b="1" dirty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2551854" y="5370808"/>
            <a:ext cx="214630" cy="408213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6058" tIns="48029" rIns="96058" bIns="48029" anchor="ctr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lang="en-US" sz="1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5" descr="gpd-m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0746" y="574804"/>
            <a:ext cx="6238298" cy="403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Group 22"/>
          <p:cNvGrpSpPr/>
          <p:nvPr/>
        </p:nvGrpSpPr>
        <p:grpSpPr>
          <a:xfrm>
            <a:off x="4446573" y="4554489"/>
            <a:ext cx="2895096" cy="1516920"/>
            <a:chOff x="3997844" y="4554489"/>
            <a:chExt cx="2895096" cy="1516920"/>
          </a:xfrm>
        </p:grpSpPr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3997844" y="4692570"/>
              <a:ext cx="2895096" cy="13788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marL="282575" indent="-282575">
                <a:lnSpc>
                  <a:spcPct val="100000"/>
                </a:lnSpc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DVCS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g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): H,  E, H,  E</a:t>
              </a:r>
              <a:endParaRPr lang="en-US" sz="19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ea typeface="Comic Sans MS" charset="0"/>
                <a:cs typeface="Comic Sans MS" charset="0"/>
              </a:endParaRPr>
            </a:p>
            <a:p>
              <a:pPr marL="282575" indent="-282575">
                <a:lnSpc>
                  <a:spcPct val="100000"/>
                </a:lnSpc>
                <a:spcBef>
                  <a:spcPct val="20000"/>
                </a:spcBef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VM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r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w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f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):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H  E</a:t>
              </a:r>
              <a:endParaRPr lang="en-US" sz="19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</a:endParaRPr>
            </a:p>
            <a:p>
              <a:pPr marL="282575" indent="-282575">
                <a:lnSpc>
                  <a:spcPct val="100000"/>
                </a:lnSpc>
                <a:spcBef>
                  <a:spcPct val="20000"/>
                </a:spcBef>
                <a:buClr>
                  <a:srgbClr val="0000CC"/>
                </a:buClr>
                <a:buFont typeface="Wingdings" charset="2"/>
                <a:buChar char="²"/>
                <a:defRPr/>
              </a:pP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Info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on quark </a:t>
              </a:r>
              <a:r>
                <a:rPr lang="en-US" sz="190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flavors via PS 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</a:rPr>
                <a:t>mesons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 (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p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, </a:t>
              </a:r>
              <a:r>
                <a:rPr lang="en-US" sz="1900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h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Symbol" charset="2"/>
                </a:rPr>
                <a:t>)</a:t>
              </a:r>
              <a:r>
                <a:rPr lang="en-US" sz="19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: H  E 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6084930" y="5541045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5894121" y="4554489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6232319" y="4554489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6379708" y="5532380"/>
              <a:ext cx="316488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sz="19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~</a:t>
              </a:r>
            </a:p>
          </p:txBody>
        </p:sp>
      </p:grp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20025" y="5029922"/>
            <a:ext cx="3459030" cy="681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6058" tIns="48029" rIns="96058" bIns="48029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quantum number of final state selects different </a:t>
            </a:r>
            <a:r>
              <a:rPr lang="en-US" sz="19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GPDs</a:t>
            </a:r>
            <a:r>
              <a:rPr lang="en-US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it-IT" sz="19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213356" y="115622"/>
            <a:ext cx="8750889" cy="609490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Generalized Parton Distributions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grpSp>
        <p:nvGrpSpPr>
          <p:cNvPr id="16" name="Group 4"/>
          <p:cNvGrpSpPr>
            <a:grpSpLocks/>
          </p:cNvGrpSpPr>
          <p:nvPr/>
        </p:nvGrpSpPr>
        <p:grpSpPr bwMode="auto">
          <a:xfrm>
            <a:off x="304800" y="1295400"/>
            <a:ext cx="2362200" cy="4411663"/>
            <a:chOff x="288" y="720"/>
            <a:chExt cx="1488" cy="2779"/>
          </a:xfrm>
        </p:grpSpPr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432" y="720"/>
              <a:ext cx="1200" cy="196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288" y="2976"/>
              <a:ext cx="148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Proton form factors, </a:t>
              </a:r>
              <a:r>
                <a:rPr lang="en-US" sz="1600" b="1" dirty="0">
                  <a:solidFill>
                    <a:srgbClr val="7EE02C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transverse </a:t>
              </a:r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charge &amp; current densities</a:t>
              </a:r>
            </a:p>
          </p:txBody>
        </p:sp>
        <p:pic>
          <p:nvPicPr>
            <p:cNvPr id="19" name="Picture 7" descr="fig02-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0" y="816"/>
              <a:ext cx="1065" cy="1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Group 8"/>
          <p:cNvGrpSpPr>
            <a:grpSpLocks/>
          </p:cNvGrpSpPr>
          <p:nvPr/>
        </p:nvGrpSpPr>
        <p:grpSpPr bwMode="auto">
          <a:xfrm>
            <a:off x="6705601" y="1295400"/>
            <a:ext cx="2236788" cy="4886325"/>
            <a:chOff x="4080" y="720"/>
            <a:chExt cx="1409" cy="3078"/>
          </a:xfrm>
        </p:grpSpPr>
        <p:sp>
          <p:nvSpPr>
            <p:cNvPr id="21" name="Rectangle 9"/>
            <p:cNvSpPr>
              <a:spLocks noChangeArrowheads="1"/>
            </p:cNvSpPr>
            <p:nvPr/>
          </p:nvSpPr>
          <p:spPr bwMode="auto">
            <a:xfrm>
              <a:off x="4080" y="720"/>
              <a:ext cx="1248" cy="216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 sz="2400" b="0" i="0">
                <a:solidFill>
                  <a:schemeClr val="hlink"/>
                </a:solidFill>
                <a:effectLst/>
              </a:endParaRPr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4080" y="3119"/>
              <a:ext cx="1409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Structure functions,</a:t>
              </a:r>
            </a:p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quark </a:t>
              </a:r>
              <a:r>
                <a:rPr lang="en-US" sz="1600" b="1" dirty="0">
                  <a:solidFill>
                    <a:srgbClr val="7EE02C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longitudinal</a:t>
              </a:r>
            </a:p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momentum &amp; </a:t>
              </a:r>
              <a:r>
                <a:rPr lang="en-US" sz="16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helicity</a:t>
              </a:r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 </a:t>
              </a:r>
            </a:p>
            <a:p>
              <a:r>
                <a:rPr lang="en-US" sz="16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mic Sans MS"/>
                  <a:cs typeface="Comic Sans MS"/>
                </a:rPr>
                <a:t>distributions</a:t>
              </a:r>
            </a:p>
          </p:txBody>
        </p:sp>
        <p:pic>
          <p:nvPicPr>
            <p:cNvPr id="29" name="Picture 11" descr="fig02-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58" y="816"/>
              <a:ext cx="1074" cy="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AutoShape 13"/>
          <p:cNvSpPr>
            <a:spLocks noChangeArrowheads="1"/>
          </p:cNvSpPr>
          <p:nvPr/>
        </p:nvSpPr>
        <p:spPr bwMode="auto">
          <a:xfrm rot="1611983">
            <a:off x="2133600" y="2767013"/>
            <a:ext cx="1092200" cy="509588"/>
          </a:xfrm>
          <a:prstGeom prst="rightArrow">
            <a:avLst>
              <a:gd name="adj1" fmla="val 50000"/>
              <a:gd name="adj2" fmla="val 53583"/>
            </a:avLst>
          </a:prstGeom>
          <a:solidFill>
            <a:srgbClr val="F4FC4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400" b="0" i="0">
              <a:solidFill>
                <a:schemeClr val="tx1"/>
              </a:solidFill>
              <a:effectLst/>
            </a:endParaRPr>
          </a:p>
        </p:txBody>
      </p:sp>
      <p:grpSp>
        <p:nvGrpSpPr>
          <p:cNvPr id="31" name="Group 27"/>
          <p:cNvGrpSpPr/>
          <p:nvPr/>
        </p:nvGrpSpPr>
        <p:grpSpPr>
          <a:xfrm>
            <a:off x="3292475" y="1524000"/>
            <a:ext cx="2514600" cy="3703638"/>
            <a:chOff x="3292475" y="1524000"/>
            <a:chExt cx="2514600" cy="3703638"/>
          </a:xfrm>
        </p:grpSpPr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3292475" y="1524000"/>
              <a:ext cx="2514600" cy="3703638"/>
            </a:xfrm>
            <a:prstGeom prst="rect">
              <a:avLst/>
            </a:prstGeom>
            <a:solidFill>
              <a:srgbClr val="F2FC24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 sz="2400" b="0" i="0">
                <a:solidFill>
                  <a:schemeClr val="tx1"/>
                </a:solidFill>
                <a:effectLst/>
              </a:endParaRPr>
            </a:p>
          </p:txBody>
        </p:sp>
        <p:pic>
          <p:nvPicPr>
            <p:cNvPr id="33" name="Picture 15" descr="fig02-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419475" y="1743075"/>
              <a:ext cx="2252663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AutoShape 16"/>
          <p:cNvSpPr>
            <a:spLocks noChangeArrowheads="1"/>
          </p:cNvSpPr>
          <p:nvPr/>
        </p:nvSpPr>
        <p:spPr bwMode="auto">
          <a:xfrm rot="19816077">
            <a:off x="5783263" y="2921000"/>
            <a:ext cx="1087438" cy="508000"/>
          </a:xfrm>
          <a:prstGeom prst="leftArrow">
            <a:avLst>
              <a:gd name="adj1" fmla="val 50000"/>
              <a:gd name="adj2" fmla="val 53516"/>
            </a:avLst>
          </a:prstGeom>
          <a:solidFill>
            <a:srgbClr val="F4FC4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2400" b="0" i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 animBg="1"/>
      <p:bldP spid="30" grpId="1" animBg="1"/>
      <p:bldP spid="34" grpId="0" animBg="1"/>
      <p:bldP spid="3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24291" y="4246569"/>
          <a:ext cx="5290250" cy="647701"/>
        </p:xfrm>
        <a:graphic>
          <a:graphicData uri="http://schemas.openxmlformats.org/presentationml/2006/ole">
            <p:oleObj spid="_x0000_s151556" name="Equation" r:id="rId3" imgW="3403600" imgH="393700" progId="Equation.3">
              <p:embed/>
            </p:oleObj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9" name="Line 1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04073" y="1687356"/>
            <a:ext cx="8162939" cy="1691944"/>
            <a:chOff x="304073" y="1687356"/>
            <a:chExt cx="8162939" cy="1691944"/>
          </a:xfrm>
        </p:grpSpPr>
        <p:pic>
          <p:nvPicPr>
            <p:cNvPr id="8" name="Picture 7" descr="PHI_angle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073" y="1687356"/>
              <a:ext cx="2892757" cy="1691944"/>
            </a:xfrm>
            <a:prstGeom prst="rect">
              <a:avLst/>
            </a:prstGeom>
          </p:spPr>
        </p:pic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4157573" y="2082882"/>
            <a:ext cx="1535112" cy="371475"/>
          </p:xfrm>
          <a:graphic>
            <a:graphicData uri="http://schemas.openxmlformats.org/presentationml/2006/ole">
              <p:oleObj spid="_x0000_s151554" name="Equation" r:id="rId5" imgW="736600" imgH="177800" progId="Equation.3">
                <p:embed/>
              </p:oleObj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4145701" y="2606102"/>
            <a:ext cx="1682750" cy="373063"/>
          </p:xfrm>
          <a:graphic>
            <a:graphicData uri="http://schemas.openxmlformats.org/presentationml/2006/ole">
              <p:oleObj spid="_x0000_s151555" name="Equation" r:id="rId6" imgW="800100" imgH="177800" progId="Equation.3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5895885" y="2049168"/>
              <a:ext cx="214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production and scattering planes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42611" y="2576119"/>
              <a:ext cx="2624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Angle btw the scattering plane and the transverse pol. vector</a:t>
              </a:r>
              <a:endParaRPr lang="en-US" sz="1400" b="1" dirty="0"/>
            </a:p>
          </p:txBody>
        </p:sp>
      </p:grp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Accessing the </a:t>
            </a:r>
            <a:r>
              <a:rPr lang="en-GB" sz="2800" b="1" dirty="0" err="1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GPDs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124291" y="3411868"/>
            <a:ext cx="5862636" cy="640476"/>
            <a:chOff x="124291" y="3411868"/>
            <a:chExt cx="5862636" cy="640476"/>
          </a:xfrm>
        </p:grpSpPr>
        <p:graphicFrame>
          <p:nvGraphicFramePr>
            <p:cNvPr id="151559" name="Object 7"/>
            <p:cNvGraphicFramePr>
              <a:graphicFrameLocks noChangeAspect="1"/>
            </p:cNvGraphicFramePr>
            <p:nvPr/>
          </p:nvGraphicFramePr>
          <p:xfrm>
            <a:off x="124291" y="3411868"/>
            <a:ext cx="2922919" cy="579216"/>
          </p:xfrm>
          <a:graphic>
            <a:graphicData uri="http://schemas.openxmlformats.org/presentationml/2006/ole">
              <p:oleObj spid="_x0000_s151559" name="Equation" r:id="rId7" imgW="1816100" imgH="381000" progId="Equation.3">
                <p:embed/>
              </p:oleObj>
            </a:graphicData>
          </a:graphic>
        </p:graphicFrame>
        <p:sp>
          <p:nvSpPr>
            <p:cNvPr id="28" name="TextBox 27"/>
            <p:cNvSpPr txBox="1"/>
            <p:nvPr/>
          </p:nvSpPr>
          <p:spPr>
            <a:xfrm>
              <a:off x="4164531" y="3467568"/>
              <a:ext cx="1822396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rgbClr val="000090"/>
                  </a:solidFill>
                </a:rPr>
                <a:t>Requires a positron beam at </a:t>
              </a:r>
              <a:r>
                <a:rPr lang="en-US" sz="1600" b="1" dirty="0" err="1" smtClean="0">
                  <a:solidFill>
                    <a:srgbClr val="000090"/>
                  </a:solidFill>
                </a:rPr>
                <a:t>eRHIC</a:t>
              </a:r>
              <a:endParaRPr lang="en-US" sz="1600" b="1" dirty="0">
                <a:solidFill>
                  <a:srgbClr val="000090"/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248844" y="3811450"/>
              <a:ext cx="6104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1560" name="Object 8"/>
          <p:cNvGraphicFramePr>
            <a:graphicFrameLocks noChangeAspect="1"/>
          </p:cNvGraphicFramePr>
          <p:nvPr/>
        </p:nvGraphicFramePr>
        <p:xfrm>
          <a:off x="41275" y="5187950"/>
          <a:ext cx="5456238" cy="712788"/>
        </p:xfrm>
        <a:graphic>
          <a:graphicData uri="http://schemas.openxmlformats.org/presentationml/2006/ole">
            <p:oleObj spid="_x0000_s151560" name="Equation" r:id="rId8" imgW="3378200" imgH="406400" progId="Equation.3">
              <p:embed/>
            </p:oleObj>
          </a:graphicData>
        </a:graphic>
      </p:graphicFrame>
      <p:grpSp>
        <p:nvGrpSpPr>
          <p:cNvPr id="47" name="Group 46"/>
          <p:cNvGrpSpPr/>
          <p:nvPr/>
        </p:nvGrpSpPr>
        <p:grpSpPr>
          <a:xfrm>
            <a:off x="1448333" y="4246569"/>
            <a:ext cx="7240747" cy="647701"/>
            <a:chOff x="1448333" y="4246569"/>
            <a:chExt cx="7240747" cy="647701"/>
          </a:xfrm>
        </p:grpSpPr>
        <p:sp>
          <p:nvSpPr>
            <p:cNvPr id="38" name="TextBox 37"/>
            <p:cNvSpPr txBox="1"/>
            <p:nvPr/>
          </p:nvSpPr>
          <p:spPr>
            <a:xfrm>
              <a:off x="5416823" y="4247939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448333" y="4246569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921985" y="5208988"/>
            <a:ext cx="6560936" cy="699258"/>
            <a:chOff x="1921985" y="5208988"/>
            <a:chExt cx="6560936" cy="699258"/>
          </a:xfrm>
        </p:grpSpPr>
        <p:sp>
          <p:nvSpPr>
            <p:cNvPr id="39" name="TextBox 38"/>
            <p:cNvSpPr txBox="1"/>
            <p:nvPr/>
          </p:nvSpPr>
          <p:spPr>
            <a:xfrm>
              <a:off x="5548234" y="5261915"/>
              <a:ext cx="29346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 err="1" smtClean="0">
                  <a:solidFill>
                    <a:srgbClr val="000090"/>
                  </a:solidFill>
                </a:rPr>
                <a:t>sin(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T</a:t>
              </a:r>
              <a:r>
                <a:rPr lang="en-US" b="1" i="1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-f</a:t>
              </a:r>
              <a:r>
                <a:rPr lang="en-US" b="1" i="1" baseline="-25000" dirty="0" err="1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N</a:t>
              </a:r>
              <a:r>
                <a:rPr lang="en-US" b="1" i="1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)</a:t>
              </a:r>
              <a:r>
                <a:rPr lang="en-US" b="1" i="1" baseline="-25000" dirty="0" smtClean="0">
                  <a:solidFill>
                    <a:srgbClr val="000090"/>
                  </a:solidFill>
                  <a:latin typeface="Symbol" charset="2"/>
                  <a:cs typeface="Symbol" charset="2"/>
                </a:rPr>
                <a:t> </a:t>
              </a:r>
              <a:r>
                <a:rPr lang="en-US" b="1" dirty="0" smtClean="0">
                  <a:solidFill>
                    <a:srgbClr val="000090"/>
                  </a:solidFill>
                </a:rPr>
                <a:t> </a:t>
              </a:r>
            </a:p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governed by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  <a:r>
                <a:rPr lang="en-US" b="1" dirty="0" smtClean="0">
                  <a:solidFill>
                    <a:srgbClr val="000090"/>
                  </a:solidFill>
                </a:rPr>
                <a:t> and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1921985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759033" y="5208988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51563" name="Object 11"/>
          <p:cNvGraphicFramePr>
            <a:graphicFrameLocks noChangeAspect="1"/>
          </p:cNvGraphicFramePr>
          <p:nvPr/>
        </p:nvGraphicFramePr>
        <p:xfrm>
          <a:off x="108551" y="873125"/>
          <a:ext cx="3859302" cy="738701"/>
        </p:xfrm>
        <a:graphic>
          <a:graphicData uri="http://schemas.openxmlformats.org/presentationml/2006/ole">
            <p:oleObj spid="_x0000_s151563" name="Equation" r:id="rId9" imgW="2590800" imgH="495300" progId="Equation.3">
              <p:embed/>
            </p:oleObj>
          </a:graphicData>
        </a:graphic>
      </p:graphicFrame>
      <p:grpSp>
        <p:nvGrpSpPr>
          <p:cNvPr id="42" name="Group 41"/>
          <p:cNvGrpSpPr/>
          <p:nvPr/>
        </p:nvGrpSpPr>
        <p:grpSpPr>
          <a:xfrm>
            <a:off x="942659" y="938261"/>
            <a:ext cx="6713269" cy="647701"/>
            <a:chOff x="942659" y="938261"/>
            <a:chExt cx="6713269" cy="647701"/>
          </a:xfrm>
        </p:grpSpPr>
        <p:sp>
          <p:nvSpPr>
            <p:cNvPr id="34" name="TextBox 33"/>
            <p:cNvSpPr txBox="1"/>
            <p:nvPr/>
          </p:nvSpPr>
          <p:spPr>
            <a:xfrm>
              <a:off x="4383671" y="942694"/>
              <a:ext cx="3272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90"/>
                  </a:solidFill>
                </a:rPr>
                <a:t>Dominated by </a:t>
              </a:r>
              <a:r>
                <a:rPr lang="en-US" b="1" dirty="0" smtClean="0">
                  <a:solidFill>
                    <a:srgbClr val="FF0000"/>
                  </a:solidFill>
                </a:rPr>
                <a:t>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942659" y="938261"/>
              <a:ext cx="1142467" cy="647701"/>
            </a:xfrm>
            <a:prstGeom prst="ellipse">
              <a:avLst/>
            </a:prstGeom>
            <a:solidFill>
              <a:srgbClr val="FF0000">
                <a:alpha val="25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727690" y="927405"/>
            <a:ext cx="4523312" cy="662709"/>
            <a:chOff x="2727690" y="927405"/>
            <a:chExt cx="4523312" cy="662709"/>
          </a:xfrm>
        </p:grpSpPr>
        <p:sp>
          <p:nvSpPr>
            <p:cNvPr id="40" name="Oval 39"/>
            <p:cNvSpPr/>
            <p:nvPr/>
          </p:nvSpPr>
          <p:spPr>
            <a:xfrm>
              <a:off x="2727690" y="927405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20679" y="1220782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859302" y="4246569"/>
            <a:ext cx="4423486" cy="651499"/>
            <a:chOff x="3859302" y="4246569"/>
            <a:chExt cx="4423486" cy="651499"/>
          </a:xfrm>
        </p:grpSpPr>
        <p:sp>
          <p:nvSpPr>
            <p:cNvPr id="30" name="Oval 29"/>
            <p:cNvSpPr/>
            <p:nvPr/>
          </p:nvSpPr>
          <p:spPr>
            <a:xfrm>
              <a:off x="3859302" y="4246569"/>
              <a:ext cx="1142467" cy="647701"/>
            </a:xfrm>
            <a:prstGeom prst="ellipse">
              <a:avLst/>
            </a:prstGeom>
            <a:solidFill>
              <a:schemeClr val="accent3">
                <a:lumMod val="75000"/>
                <a:alpha val="2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52465" y="4528736"/>
              <a:ext cx="2430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slightly dependent on </a:t>
              </a:r>
              <a:r>
                <a:rPr lang="en-US" b="1" dirty="0" smtClean="0">
                  <a:solidFill>
                    <a:srgbClr val="FF0000"/>
                  </a:solidFill>
                </a:rPr>
                <a:t>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9" name="Picture 8" descr="x-q2-dvcs.eps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42900" y="52562"/>
            <a:ext cx="8636000" cy="6477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3356" y="82587"/>
            <a:ext cx="8750889" cy="607838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DVCS phase-space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641790" y="2667963"/>
            <a:ext cx="1588306" cy="715015"/>
            <a:chOff x="7641790" y="2667963"/>
            <a:chExt cx="1588306" cy="715015"/>
          </a:xfrm>
        </p:grpSpPr>
        <p:cxnSp>
          <p:nvCxnSpPr>
            <p:cNvPr id="8" name="Straight Arrow Connector 7"/>
            <p:cNvCxnSpPr>
              <a:endCxn id="10" idx="1"/>
            </p:cNvCxnSpPr>
            <p:nvPr/>
          </p:nvCxnSpPr>
          <p:spPr>
            <a:xfrm flipV="1">
              <a:off x="7641790" y="2929573"/>
              <a:ext cx="864505" cy="45340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8506295" y="2667963"/>
              <a:ext cx="7238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FF0000"/>
                  </a:solidFill>
                </a:rPr>
                <a:t>Stage 1</a:t>
              </a:r>
            </a:p>
            <a:p>
              <a:r>
                <a:rPr lang="en-US" sz="1400" b="1" dirty="0" smtClean="0">
                  <a:solidFill>
                    <a:srgbClr val="FF0000"/>
                  </a:solidFill>
                </a:rPr>
                <a:t>5x100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278912" y="690425"/>
            <a:ext cx="1901778" cy="523220"/>
            <a:chOff x="7278912" y="690425"/>
            <a:chExt cx="1901778" cy="523220"/>
          </a:xfrm>
        </p:grpSpPr>
        <p:cxnSp>
          <p:nvCxnSpPr>
            <p:cNvPr id="12" name="Straight Arrow Connector 11"/>
            <p:cNvCxnSpPr>
              <a:endCxn id="13" idx="1"/>
            </p:cNvCxnSpPr>
            <p:nvPr/>
          </p:nvCxnSpPr>
          <p:spPr>
            <a:xfrm flipV="1">
              <a:off x="7278912" y="952035"/>
              <a:ext cx="1177977" cy="23254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8456889" y="690425"/>
              <a:ext cx="7238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Stage 2</a:t>
              </a:r>
            </a:p>
            <a:p>
              <a:r>
                <a:rPr lang="en-US" sz="1400" b="1" dirty="0" smtClean="0"/>
                <a:t>20x250</a:t>
              </a:r>
              <a:endParaRPr lang="en-US" sz="1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42666" y="5375733"/>
            <a:ext cx="4529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1: </a:t>
            </a:r>
            <a:r>
              <a:rPr lang="en-US" dirty="0" smtClean="0">
                <a:solidFill>
                  <a:srgbClr val="0000FF"/>
                </a:solidFill>
              </a:rPr>
              <a:t>5 X 100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10 months)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45352" y="5745065"/>
            <a:ext cx="4335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Stage 2: </a:t>
            </a:r>
            <a:r>
              <a:rPr lang="en-US" dirty="0" smtClean="0">
                <a:solidFill>
                  <a:srgbClr val="0000FF"/>
                </a:solidFill>
              </a:rPr>
              <a:t>20 X 250 </a:t>
            </a:r>
            <a:r>
              <a:rPr lang="en-US" dirty="0" err="1" smtClean="0">
                <a:solidFill>
                  <a:srgbClr val="0000FF"/>
                </a:solidFill>
              </a:rPr>
              <a:t>GeV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b="1" dirty="0" smtClean="0"/>
              <a:t>~100 fb</a:t>
            </a:r>
            <a:r>
              <a:rPr lang="en-US" b="1" baseline="30000" dirty="0" smtClean="0"/>
              <a:t>-1 </a:t>
            </a:r>
            <a:r>
              <a:rPr lang="en-US" b="1" dirty="0" smtClean="0"/>
              <a:t>(~ 1 year)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13356" y="117274"/>
            <a:ext cx="8750889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smtClean="0">
                <a:solidFill>
                  <a:srgbClr val="CC0000"/>
                </a:solidFill>
                <a:latin typeface="Times New Roman" charset="0"/>
                <a:ea typeface="DejaVu Sans" charset="0"/>
                <a:cs typeface="DejaVu Sans" charset="0"/>
              </a:rPr>
              <a:t>Data simulation &amp; selection</a:t>
            </a:r>
            <a:endParaRPr lang="en-GB" sz="2800" b="1" dirty="0">
              <a:solidFill>
                <a:srgbClr val="CC0000"/>
              </a:solidFill>
              <a:latin typeface="Times New Roman" charset="0"/>
              <a:ea typeface="DejaVu Sans" charset="0"/>
              <a:cs typeface="DejaVu Sans" charset="0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5734326" y="2001023"/>
            <a:ext cx="3365110" cy="3403109"/>
            <a:chOff x="2817855" y="726763"/>
            <a:chExt cx="6146390" cy="3781637"/>
          </a:xfrm>
        </p:grpSpPr>
        <p:sp>
          <p:nvSpPr>
            <p:cNvPr id="22" name="TextBox 21"/>
            <p:cNvSpPr txBox="1"/>
            <p:nvPr/>
          </p:nvSpPr>
          <p:spPr>
            <a:xfrm>
              <a:off x="3068221" y="726763"/>
              <a:ext cx="5855325" cy="1573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0.01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0.85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  <a:endParaRPr lang="en-US" sz="2000" b="1" dirty="0" smtClean="0">
                <a:solidFill>
                  <a:srgbClr val="FF0000"/>
                </a:solidFill>
                <a:latin typeface="Times New Roman"/>
                <a:cs typeface="Times New Roman"/>
              </a:endParaRP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(Low-|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Very high statistics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Systematics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will dominate!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Within Roman pots acceptance</a:t>
              </a:r>
              <a:endParaRPr lang="en-US" sz="1600" b="1" dirty="0">
                <a:latin typeface="Times New Roman"/>
                <a:cs typeface="Times New Roman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68221" y="2387933"/>
              <a:ext cx="5855325" cy="2120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/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1.0 &lt; |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t</a:t>
              </a:r>
              <a:r>
                <a:rPr lang="en-US" sz="20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| &lt; 1.5 GeV</a:t>
              </a:r>
              <a:r>
                <a:rPr lang="en-US" sz="2000" b="1" baseline="3000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2</a:t>
              </a:r>
            </a:p>
            <a:p>
              <a:pPr marL="171450" indent="-171450"/>
              <a:r>
                <a:rPr lang="en-US" b="1" dirty="0" smtClean="0">
                  <a:latin typeface="Times New Roman"/>
                  <a:cs typeface="Times New Roman"/>
                </a:rPr>
                <a:t>  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(Large-|</a:t>
              </a:r>
              <a:r>
                <a:rPr lang="en-US" b="1" dirty="0" err="1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t</a:t>
              </a:r>
              <a:r>
                <a:rPr lang="en-US" b="1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| sample)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err="1" smtClean="0">
                  <a:latin typeface="Times New Roman"/>
                  <a:cs typeface="Times New Roman"/>
                </a:rPr>
                <a:t>Xsec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goes down exponentially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requires a year of data taking @ 20x250 </a:t>
              </a:r>
              <a:r>
                <a:rPr lang="en-US" sz="1600" b="1" dirty="0" err="1" smtClean="0">
                  <a:latin typeface="Times New Roman"/>
                  <a:cs typeface="Times New Roman"/>
                </a:rPr>
                <a:t>GeV</a:t>
              </a:r>
              <a:r>
                <a:rPr lang="en-US" sz="1600" b="1" dirty="0" smtClean="0">
                  <a:latin typeface="Times New Roman"/>
                  <a:cs typeface="Times New Roman"/>
                </a:rPr>
                <a:t> </a:t>
              </a:r>
              <a:r>
                <a:rPr lang="en-US" sz="1600" b="1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(stage 2)</a:t>
              </a:r>
            </a:p>
            <a:p>
              <a:pPr marL="171450" indent="-171450">
                <a:buFont typeface="Arial"/>
                <a:buChar char="•"/>
              </a:pPr>
              <a:r>
                <a:rPr lang="en-US" sz="1600" b="1" dirty="0" smtClean="0">
                  <a:latin typeface="Times New Roman"/>
                  <a:cs typeface="Times New Roman"/>
                </a:rPr>
                <a:t>Main detector can be used in measuring |</a:t>
              </a:r>
              <a:r>
                <a:rPr lang="en-US" sz="1600" b="1" dirty="0" err="1" smtClean="0">
                  <a:latin typeface="Times New Roman"/>
                  <a:cs typeface="Times New Roman"/>
                </a:rPr>
                <a:t>t</a:t>
              </a:r>
              <a:r>
                <a:rPr lang="en-US" sz="1600" b="1" dirty="0" smtClean="0">
                  <a:latin typeface="Times New Roman"/>
                  <a:cs typeface="Times New Roman"/>
                </a:rPr>
                <a:t>|</a:t>
              </a:r>
              <a:endParaRPr lang="en-US" sz="1600" b="1" dirty="0">
                <a:latin typeface="Times New Roman"/>
                <a:cs typeface="Times New Roman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817855" y="726764"/>
              <a:ext cx="6146390" cy="3781636"/>
            </a:xfrm>
            <a:prstGeom prst="roundRect">
              <a:avLst/>
            </a:prstGeom>
            <a:noFill/>
            <a:ln w="3810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2282" y="780574"/>
            <a:ext cx="5525074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Acceptance criteria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Roman pots: 0.03&lt; |</a:t>
            </a:r>
            <a:r>
              <a:rPr lang="en-US" dirty="0" err="1" smtClean="0"/>
              <a:t>t</a:t>
            </a:r>
            <a:r>
              <a:rPr lang="en-US" dirty="0" smtClean="0"/>
              <a:t>| &lt; 0.88 GeV</a:t>
            </a:r>
            <a:r>
              <a:rPr lang="en-US" baseline="30000" dirty="0" smtClean="0"/>
              <a:t>2 </a:t>
            </a:r>
            <a:endParaRPr lang="en-US" dirty="0" smtClean="0"/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for |</a:t>
            </a:r>
            <a:r>
              <a:rPr lang="en-US" dirty="0" err="1" smtClean="0"/>
              <a:t>t</a:t>
            </a:r>
            <a:r>
              <a:rPr lang="en-US" dirty="0" smtClean="0"/>
              <a:t>| &gt; 1GeV2 detect recoil proton in main detector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0.01 &lt; </a:t>
            </a:r>
            <a:r>
              <a:rPr lang="en-US" dirty="0" err="1" smtClean="0"/>
              <a:t>y</a:t>
            </a:r>
            <a:r>
              <a:rPr lang="en-US" dirty="0" smtClean="0"/>
              <a:t> &lt; 0.85 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>
                <a:latin typeface="Symbol" charset="2"/>
                <a:cs typeface="Symbol" charset="2"/>
              </a:rPr>
              <a:t>h</a:t>
            </a:r>
            <a:r>
              <a:rPr lang="en-US" dirty="0" smtClean="0">
                <a:latin typeface="Symbol" charset="2"/>
                <a:cs typeface="Symbol" charset="2"/>
              </a:rPr>
              <a:t> </a:t>
            </a:r>
            <a:r>
              <a:rPr lang="en-US" dirty="0" smtClean="0"/>
              <a:t>&lt; 5</a:t>
            </a:r>
          </a:p>
          <a:p>
            <a:pPr marL="630238" lvl="1" indent="-173038">
              <a:buFont typeface="Arial"/>
              <a:buChar char="•"/>
            </a:pPr>
            <a:endParaRPr lang="en-US" dirty="0" smtClean="0">
              <a:solidFill>
                <a:srgbClr val="000090"/>
              </a:solidFill>
            </a:endParaRPr>
          </a:p>
          <a:p>
            <a:pPr marL="173038" indent="-173038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BH rejection criteria (applied to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-sec. measurements)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err="1" smtClean="0"/>
              <a:t>y</a:t>
            </a:r>
            <a:r>
              <a:rPr lang="en-US" dirty="0" smtClean="0"/>
              <a:t> &lt; 0.6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(</a:t>
            </a:r>
            <a:r>
              <a:rPr lang="en-US" dirty="0" err="1" smtClean="0"/>
              <a:t>θel-θ</a:t>
            </a:r>
            <a:r>
              <a:rPr lang="en-US" dirty="0" err="1" smtClean="0">
                <a:latin typeface="Symbol" charset="2"/>
                <a:cs typeface="Symbol" charset="2"/>
              </a:rPr>
              <a:t>g</a:t>
            </a:r>
            <a:r>
              <a:rPr lang="en-US" dirty="0" smtClean="0"/>
              <a:t>) &gt; 0 </a:t>
            </a:r>
          </a:p>
          <a:p>
            <a:pPr marL="630238" lvl="1" indent="-173038">
              <a:buFont typeface="Arial"/>
              <a:buChar char="•"/>
            </a:pPr>
            <a:r>
              <a:rPr lang="en-US" dirty="0" smtClean="0"/>
              <a:t>Eel&gt;1GeV</a:t>
            </a:r>
            <a:r>
              <a:rPr lang="en-US" baseline="30000" dirty="0" smtClean="0"/>
              <a:t>2</a:t>
            </a:r>
            <a:r>
              <a:rPr lang="en-US" dirty="0" smtClean="0"/>
              <a:t>; Eel&gt;1GeV</a:t>
            </a:r>
            <a:r>
              <a:rPr lang="en-US" baseline="30000" dirty="0" smtClean="0"/>
              <a:t>2</a:t>
            </a:r>
          </a:p>
          <a:p>
            <a:pPr marL="630238" lvl="1" indent="-173038">
              <a:buFont typeface="Arial"/>
              <a:buChar char="•"/>
            </a:pPr>
            <a:endParaRPr lang="en-US" baseline="30000" dirty="0" smtClean="0"/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Events smeared for expected resolution in </a:t>
            </a:r>
            <a:r>
              <a:rPr lang="en-US" dirty="0" err="1" smtClean="0">
                <a:solidFill>
                  <a:srgbClr val="000090"/>
                </a:solidFill>
              </a:rPr>
              <a:t>t</a:t>
            </a:r>
            <a:r>
              <a:rPr lang="en-US" dirty="0" smtClean="0">
                <a:solidFill>
                  <a:srgbClr val="000090"/>
                </a:solidFill>
              </a:rPr>
              <a:t>, Q2, </a:t>
            </a:r>
            <a:r>
              <a:rPr lang="en-US" dirty="0" err="1" smtClean="0">
                <a:solidFill>
                  <a:srgbClr val="000090"/>
                </a:solidFill>
              </a:rPr>
              <a:t>x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Systematic uncertainty assumed to be ~5% (having in mind experience from HERA)</a:t>
            </a:r>
          </a:p>
          <a:p>
            <a:pPr marL="228600" indent="-228600">
              <a:buFont typeface="Wingdings" charset="2"/>
              <a:buChar char="Ø"/>
            </a:pPr>
            <a:endParaRPr lang="en-US" dirty="0" smtClean="0">
              <a:solidFill>
                <a:srgbClr val="000090"/>
              </a:solidFill>
            </a:endParaRPr>
          </a:p>
          <a:p>
            <a:pPr marL="228600" indent="-228600">
              <a:buFont typeface="Wingdings" charset="2"/>
              <a:buChar char="Ø"/>
            </a:pPr>
            <a:r>
              <a:rPr lang="en-US" dirty="0" smtClean="0">
                <a:solidFill>
                  <a:srgbClr val="000090"/>
                </a:solidFill>
              </a:rPr>
              <a:t>Overall systematic uncertainty from luminosity measurement not taken into account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66987" y="771715"/>
            <a:ext cx="4032645" cy="1169551"/>
          </a:xfrm>
          <a:prstGeom prst="rect">
            <a:avLst/>
          </a:prstGeom>
          <a:noFill/>
          <a:ln w="19050" cmpd="sng">
            <a:solidFill>
              <a:schemeClr val="accent6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The code MILOU 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by E. Perez, L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Schoeffel</a:t>
            </a: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, L. </a:t>
            </a:r>
            <a:r>
              <a:rPr lang="en-GB" sz="1400" b="1" dirty="0" err="1" smtClean="0">
                <a:solidFill>
                  <a:srgbClr val="FF0000"/>
                </a:solidFill>
                <a:latin typeface="Comic Sans MS"/>
                <a:cs typeface="Comic Sans MS"/>
              </a:rPr>
              <a:t>Favart</a:t>
            </a:r>
            <a:r>
              <a:rPr lang="en-GB" sz="1400" b="1" dirty="0" smtClean="0">
                <a:solidFill>
                  <a:srgbClr val="FF0000"/>
                </a:solidFill>
                <a:latin typeface="Times New Roman" charset="0"/>
              </a:rPr>
              <a:t> </a:t>
            </a:r>
            <a:r>
              <a:rPr lang="en-GB" sz="1400" b="1" dirty="0" smtClean="0">
                <a:solidFill>
                  <a:srgbClr val="000000"/>
                </a:solidFill>
                <a:latin typeface="Times New Roman" charset="0"/>
              </a:rPr>
              <a:t>[arXiv:hep-ph/0411389v1]</a:t>
            </a:r>
          </a:p>
          <a:p>
            <a:pPr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is 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Based on a </a:t>
            </a:r>
            <a:r>
              <a:rPr lang="en-GB" sz="1400" b="1" dirty="0" err="1" smtClean="0">
                <a:solidFill>
                  <a:srgbClr val="0000FF"/>
                </a:solidFill>
                <a:latin typeface="Comic Sans MS"/>
                <a:cs typeface="Comic Sans MS"/>
              </a:rPr>
              <a:t>GPDs</a:t>
            </a:r>
            <a:r>
              <a:rPr lang="en-GB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convolution by</a:t>
            </a:r>
            <a:r>
              <a:rPr lang="en-GB" sz="1400" b="1" dirty="0" smtClean="0">
                <a:solidFill>
                  <a:srgbClr val="000000"/>
                </a:solidFill>
                <a:latin typeface="Comic Sans MS"/>
                <a:cs typeface="Comic Sans MS"/>
              </a:rPr>
              <a:t>: </a:t>
            </a:r>
          </a:p>
          <a:p>
            <a:pPr marL="342900" indent="-342900">
              <a:buClr>
                <a:srgbClr val="FF0000"/>
              </a:buClr>
              <a:buAutoNum type="alphaUcPeriod"/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Freund and M. McDermott</a:t>
            </a:r>
          </a:p>
          <a:p>
            <a:pPr marL="342900" indent="-342900">
              <a:buClr>
                <a:srgbClr val="FF0000"/>
              </a:buClr>
              <a:tabLst>
                <a:tab pos="0" algn="l"/>
                <a:tab pos="960577" algn="l"/>
                <a:tab pos="1921154" algn="l"/>
                <a:tab pos="2881732" algn="l"/>
                <a:tab pos="3842309" algn="l"/>
                <a:tab pos="4802886" algn="l"/>
                <a:tab pos="5763463" algn="l"/>
                <a:tab pos="6724040" algn="l"/>
                <a:tab pos="7684618" algn="l"/>
                <a:tab pos="8645195" algn="l"/>
                <a:tab pos="9605772" algn="l"/>
                <a:tab pos="10566349" algn="l"/>
              </a:tabLst>
            </a:pPr>
            <a:r>
              <a:rPr lang="en-GB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   [</a:t>
            </a:r>
            <a:r>
              <a:rPr lang="en-US" sz="1400" b="1" dirty="0" smtClean="0">
                <a:latin typeface="Times New Roman" charset="0"/>
                <a:hlinkClick r:id="rId2"/>
              </a:rPr>
              <a:t>http://durpdg.dur.ac.uk/hepdata/dvcs.html</a:t>
            </a:r>
            <a:r>
              <a:rPr lang="en-US" sz="14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408" y="-263525"/>
            <a:ext cx="5720378" cy="6858000"/>
            <a:chOff x="3408" y="-263525"/>
            <a:chExt cx="5720378" cy="6858000"/>
          </a:xfrm>
        </p:grpSpPr>
        <p:pic>
          <p:nvPicPr>
            <p:cNvPr id="5" name="Picture 4" descr="5x10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tretch>
                  <a:fillRect/>
                </a:stretch>
              </p:blipFill>
            </mc:Choice>
            <mc:Fallback>
              <p:blipFill>
                <a:blip r:embed="rId4"/>
                <a:stretch>
                  <a:fillRect/>
                </a:stretch>
              </p:blipFill>
            </mc:Fallback>
          </mc:AlternateContent>
          <p:spPr>
            <a:xfrm>
              <a:off x="3408" y="-263525"/>
              <a:ext cx="5720378" cy="68580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005818" y="4838665"/>
              <a:ext cx="18321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(~ 10 months EIC)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1540" y="389896"/>
            <a:ext cx="5314271" cy="4986337"/>
            <a:chOff x="-969269" y="387281"/>
            <a:chExt cx="5314271" cy="4986337"/>
          </a:xfrm>
        </p:grpSpPr>
        <p:sp>
          <p:nvSpPr>
            <p:cNvPr id="13" name="Rectangle 12"/>
            <p:cNvSpPr/>
            <p:nvPr/>
          </p:nvSpPr>
          <p:spPr>
            <a:xfrm>
              <a:off x="-969269" y="387281"/>
              <a:ext cx="5314271" cy="4986337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 descr="5x10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3"/>
                <a:srcRect l="34121" t="51437" r="36587" b="25467"/>
                <a:stretch>
                  <a:fillRect/>
                </a:stretch>
              </p:blipFill>
            </mc:Choice>
            <mc:Fallback>
              <p:blipFill>
                <a:blip r:embed="rId4"/>
                <a:srcRect l="34121" t="51437" r="36587" b="25467"/>
                <a:stretch>
                  <a:fillRect/>
                </a:stretch>
              </p:blipFill>
            </mc:Fallback>
          </mc:AlternateContent>
          <p:spPr>
            <a:xfrm>
              <a:off x="-930050" y="387281"/>
              <a:ext cx="5275052" cy="4986337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25886" y="-218573"/>
            <a:ext cx="5402580" cy="6476999"/>
            <a:chOff x="63500" y="-196850"/>
            <a:chExt cx="5402580" cy="6476999"/>
          </a:xfrm>
        </p:grpSpPr>
        <p:pic>
          <p:nvPicPr>
            <p:cNvPr id="17" name="Picture 16" descr="20x25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5"/>
                <a:stretch>
                  <a:fillRect/>
                </a:stretch>
              </p:blipFill>
            </mc:Choice>
            <mc:Fallback>
              <p:blipFill>
                <a:blip r:embed="rId6"/>
                <a:stretch>
                  <a:fillRect/>
                </a:stretch>
              </p:blipFill>
            </mc:Fallback>
          </mc:AlternateContent>
          <p:spPr>
            <a:xfrm>
              <a:off x="63500" y="-196850"/>
              <a:ext cx="5402580" cy="6476999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133591" y="4669388"/>
              <a:ext cx="15973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</a:rPr>
                <a:t>(~ 3.5 weeks EIC)</a:t>
              </a:r>
              <a:endParaRPr lang="en-US" sz="16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April 03,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S. Fazio: APS2012 - Atlanta, GE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AB1DB-3EEE-774A-AAE9-210163023056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48601" y="825500"/>
          <a:ext cx="2271713" cy="782638"/>
        </p:xfrm>
        <a:graphic>
          <a:graphicData uri="http://schemas.openxmlformats.org/presentationml/2006/ole">
            <p:oleObj spid="_x0000_s150530" name="Equation" r:id="rId7" imgW="1143000" imgH="39370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7954962" y="866219"/>
          <a:ext cx="731838" cy="328613"/>
        </p:xfrm>
        <a:graphic>
          <a:graphicData uri="http://schemas.openxmlformats.org/presentationml/2006/ole">
            <p:oleObj spid="_x0000_s150531" name="Equation" r:id="rId8" imgW="368300" imgH="16510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942627" y="1287165"/>
            <a:ext cx="897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</a:rPr>
              <a:t>=5.6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6399" y="1793319"/>
            <a:ext cx="35976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Specifications:</a:t>
            </a:r>
          </a:p>
          <a:p>
            <a:endParaRPr lang="en-US" b="1" dirty="0" smtClean="0"/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Statistical error down to 1%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It uses smeared </a:t>
            </a:r>
            <a:r>
              <a:rPr lang="en-US" b="1" dirty="0" err="1" smtClean="0"/>
              <a:t>t</a:t>
            </a:r>
            <a:r>
              <a:rPr lang="en-US" b="1" dirty="0" smtClean="0"/>
              <a:t> values (5% momentum </a:t>
            </a:r>
            <a:r>
              <a:rPr lang="en-US" b="1" dirty="0" err="1" smtClean="0"/>
              <a:t>resol</a:t>
            </a:r>
            <a:r>
              <a:rPr lang="en-US" b="1" dirty="0" smtClean="0"/>
              <a:t>.)</a:t>
            </a:r>
          </a:p>
          <a:p>
            <a:pPr marL="177800" indent="-177800">
              <a:buFont typeface="Arial"/>
              <a:buChar char="•"/>
            </a:pPr>
            <a:r>
              <a:rPr lang="en-US" b="1" dirty="0" smtClean="0"/>
              <a:t>|</a:t>
            </a:r>
            <a:r>
              <a:rPr lang="en-US" b="1" dirty="0" err="1" smtClean="0"/>
              <a:t>t</a:t>
            </a:r>
            <a:r>
              <a:rPr lang="en-US" b="1" dirty="0" smtClean="0"/>
              <a:t>|-binning –&gt; 3 * resolution (or   </a:t>
            </a:r>
          </a:p>
          <a:p>
            <a:pPr marL="177800" indent="-177800"/>
            <a:r>
              <a:rPr lang="en-US" b="1" dirty="0" smtClean="0"/>
              <a:t>                                                 higher)</a:t>
            </a:r>
            <a:endParaRPr lang="en-US" b="1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466080" y="127111"/>
            <a:ext cx="3609597" cy="609489"/>
          </a:xfrm>
          <a:prstGeom prst="rect">
            <a:avLst/>
          </a:prstGeom>
          <a:gradFill rotWithShape="0">
            <a:gsLst>
              <a:gs pos="0">
                <a:srgbClr val="5E7575"/>
              </a:gs>
              <a:gs pos="50000">
                <a:srgbClr val="CCFFFF"/>
              </a:gs>
              <a:gs pos="100000">
                <a:srgbClr val="5E7575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lIns="93789" tIns="71854" rIns="93789" bIns="46894" anchor="ctr">
            <a:prstTxWarp prst="textNoShape">
              <a:avLst/>
            </a:prstTxWarp>
          </a:bodyPr>
          <a:lstStyle/>
          <a:p>
            <a:pPr algn="ctr">
              <a:lnSpc>
                <a:spcPct val="93000"/>
              </a:lnSpc>
              <a:tabLst>
                <a:tab pos="0" algn="l"/>
                <a:tab pos="470283" algn="l"/>
                <a:tab pos="942233" algn="l"/>
                <a:tab pos="1414183" algn="l"/>
                <a:tab pos="1886134" algn="l"/>
                <a:tab pos="2358084" algn="l"/>
                <a:tab pos="2830034" algn="l"/>
                <a:tab pos="3301984" algn="l"/>
                <a:tab pos="3773935" algn="l"/>
                <a:tab pos="4245885" algn="l"/>
                <a:tab pos="4717835" algn="l"/>
                <a:tab pos="5189785" algn="l"/>
                <a:tab pos="5661736" algn="l"/>
                <a:tab pos="6133686" algn="l"/>
                <a:tab pos="6605636" algn="l"/>
                <a:tab pos="7077586" algn="l"/>
                <a:tab pos="7549537" algn="l"/>
                <a:tab pos="8021487" algn="l"/>
                <a:tab pos="8493437" algn="l"/>
                <a:tab pos="8965387" algn="l"/>
                <a:tab pos="9437338" algn="l"/>
              </a:tabLst>
            </a:pPr>
            <a:r>
              <a:rPr lang="en-GB" sz="2800" b="1" dirty="0" err="1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dσ/d|t</a:t>
            </a:r>
            <a:r>
              <a:rPr lang="en-GB" sz="2800" b="1" dirty="0" smtClean="0">
                <a:solidFill>
                  <a:srgbClr val="CC0000"/>
                </a:solidFill>
                <a:latin typeface="Times New Roman"/>
                <a:ea typeface="DejaVu Sans" charset="0"/>
                <a:cs typeface="Times New Roman"/>
              </a:rPr>
              <a:t>|- Stage 1</a:t>
            </a:r>
            <a:endParaRPr lang="en-GB" sz="2800" b="1" baseline="-25000" dirty="0">
              <a:solidFill>
                <a:srgbClr val="CC0000"/>
              </a:solidFill>
              <a:latin typeface="Times New Roman"/>
              <a:ea typeface="DejaVu Sans" charset="0"/>
              <a:cs typeface="Times New Roman"/>
            </a:endParaRPr>
          </a:p>
        </p:txBody>
      </p:sp>
      <p:sp>
        <p:nvSpPr>
          <p:cNvPr id="23" name="Line 25"/>
          <p:cNvSpPr>
            <a:spLocks noChangeShapeType="1"/>
          </p:cNvSpPr>
          <p:nvPr/>
        </p:nvSpPr>
        <p:spPr bwMode="auto">
          <a:xfrm>
            <a:off x="304073" y="6170879"/>
            <a:ext cx="8535855" cy="165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6058" tIns="48029" rIns="96058" bIns="48029">
            <a:prstTxWarp prst="textNoShape">
              <a:avLst/>
            </a:prstTxWarp>
          </a:bodyPr>
          <a:lstStyle/>
          <a:p>
            <a:endParaRPr lang="en-US" dirty="0" smtClean="0"/>
          </a:p>
          <a:p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>
            <a:off x="5417009" y="3961194"/>
            <a:ext cx="3661839" cy="2149025"/>
            <a:chOff x="159081" y="255208"/>
            <a:chExt cx="5506700" cy="2238488"/>
          </a:xfrm>
        </p:grpSpPr>
        <p:pic>
          <p:nvPicPr>
            <p:cNvPr id="25" name="Picture 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13356" y="944784"/>
              <a:ext cx="2667293" cy="145367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grpSp>
          <p:nvGrpSpPr>
            <p:cNvPr id="26" name="Group 11"/>
            <p:cNvGrpSpPr>
              <a:grpSpLocks noChangeAspect="1"/>
            </p:cNvGrpSpPr>
            <p:nvPr/>
          </p:nvGrpSpPr>
          <p:grpSpPr bwMode="auto">
            <a:xfrm>
              <a:off x="2840097" y="972877"/>
              <a:ext cx="2803974" cy="1425581"/>
              <a:chOff x="2850" y="2063"/>
              <a:chExt cx="2456" cy="1270"/>
            </a:xfrm>
          </p:grpSpPr>
          <p:pic>
            <p:nvPicPr>
              <p:cNvPr id="29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2850" y="2063"/>
                <a:ext cx="2456" cy="127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</p:pic>
          <p:sp>
            <p:nvSpPr>
              <p:cNvPr id="30" name="Rectangle 13"/>
              <p:cNvSpPr>
                <a:spLocks noChangeArrowheads="1"/>
              </p:cNvSpPr>
              <p:nvPr/>
            </p:nvSpPr>
            <p:spPr bwMode="auto">
              <a:xfrm>
                <a:off x="4966" y="2381"/>
                <a:ext cx="227" cy="11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1799679" y="303296"/>
              <a:ext cx="3456220" cy="6732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000090"/>
                  </a:solidFill>
                </a:rPr>
                <a:t>DVCS |</a:t>
              </a:r>
              <a:r>
                <a:rPr lang="en-US" b="1" dirty="0" err="1" smtClean="0">
                  <a:solidFill>
                    <a:srgbClr val="000090"/>
                  </a:solidFill>
                </a:rPr>
                <a:t>t</a:t>
              </a:r>
              <a:r>
                <a:rPr lang="en-US" b="1" dirty="0" smtClean="0">
                  <a:solidFill>
                    <a:srgbClr val="000090"/>
                  </a:solidFill>
                </a:rPr>
                <a:t>|-slope @ HERA (15 years)</a:t>
              </a:r>
              <a:endParaRPr lang="en-US" b="1" dirty="0">
                <a:solidFill>
                  <a:srgbClr val="000090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9081" y="255208"/>
              <a:ext cx="5506700" cy="2238488"/>
            </a:xfrm>
            <a:prstGeom prst="rect">
              <a:avLst/>
            </a:prstGeom>
            <a:noFill/>
            <a:ln w="38100" cmpd="sng">
              <a:solidFill>
                <a:schemeClr val="accent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8544" y="97035"/>
            <a:ext cx="6154660" cy="5402580"/>
            <a:chOff x="18544" y="97035"/>
            <a:chExt cx="6154660" cy="5402580"/>
          </a:xfrm>
        </p:grpSpPr>
        <p:pic>
          <p:nvPicPr>
            <p:cNvPr id="21" name="Picture 20" descr="20x250_dvcs_gpd_xsect_smear_panel.eps"/>
            <p:cNvPicPr>
              <a:picLocks noChangeAspect="1"/>
            </p:cNvPicPr>
            <p:nvPr/>
          </p:nvPicPr>
          <mc:AlternateContent>
            <mc:Choice xmlns:ma="http://schemas.microsoft.com/office/mac/drawingml/2008/main" Requires="ma">
              <p:blipFill>
                <a:blip r:embed="rId11"/>
                <a:stretch>
                  <a:fillRect/>
                </a:stretch>
              </p:blipFill>
            </mc:Choice>
            <mc:Fallback>
              <p:blipFill>
                <a:blip r:embed="rId12"/>
                <a:stretch>
                  <a:fillRect/>
                </a:stretch>
              </p:blipFill>
            </mc:Fallback>
          </mc:AlternateContent>
          <p:spPr>
            <a:xfrm>
              <a:off x="18544" y="97035"/>
              <a:ext cx="5402580" cy="540258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4714000" y="3961194"/>
              <a:ext cx="14592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00FF"/>
                  </a:solidFill>
                </a:rPr>
                <a:t>(~10 months)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6828</TotalTime>
  <Words>2093</Words>
  <Application>Microsoft Macintosh PowerPoint</Application>
  <PresentationFormat>On-screen Show (4:3)</PresentationFormat>
  <Paragraphs>345</Paragraphs>
  <Slides>25</Slides>
  <Notes>5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Office Theme</vt:lpstr>
      <vt:lpstr>Equazione</vt:lpstr>
      <vt:lpstr>Equation.3</vt:lpstr>
      <vt:lpstr>Equation</vt:lpstr>
      <vt:lpstr>Dieter Mueller and S. F. BNL  for the BNL EIC Science Task Force</vt:lpstr>
      <vt:lpstr>Plan of the talk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Brookhaven National Laboratory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Theta_gamma vs Pt</dc:title>
  <dc:creator>Salvatore Fazio</dc:creator>
  <cp:lastModifiedBy>Salvatore Fazio</cp:lastModifiedBy>
  <cp:revision>418</cp:revision>
  <cp:lastPrinted>2012-03-22T00:20:48Z</cp:lastPrinted>
  <dcterms:created xsi:type="dcterms:W3CDTF">2012-04-23T14:53:23Z</dcterms:created>
  <dcterms:modified xsi:type="dcterms:W3CDTF">2012-04-23T15:06:01Z</dcterms:modified>
</cp:coreProperties>
</file>